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71" r:id="rId4"/>
    <p:sldId id="260" r:id="rId5"/>
    <p:sldId id="272" r:id="rId6"/>
    <p:sldId id="262" r:id="rId7"/>
    <p:sldId id="274" r:id="rId8"/>
    <p:sldId id="275" r:id="rId9"/>
    <p:sldId id="280" r:id="rId10"/>
    <p:sldId id="276" r:id="rId11"/>
    <p:sldId id="277" r:id="rId12"/>
    <p:sldId id="278" r:id="rId13"/>
    <p:sldId id="263" r:id="rId14"/>
    <p:sldId id="266" r:id="rId15"/>
    <p:sldId id="279" r:id="rId16"/>
    <p:sldId id="268" r:id="rId17"/>
    <p:sldId id="269"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7EBD59-8647-4F77-A382-E6EA1EB0F547}" type="datetimeFigureOut">
              <a:rPr lang="ru-RU" smtClean="0"/>
              <a:pPr/>
              <a:t>04.03.2021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F8D576-07CF-4AD3-8957-205A9C85C8DF}" type="slidenum">
              <a:rPr lang="ru-RU" smtClean="0"/>
              <a:pPr/>
              <a:t>‹#›</a:t>
            </a:fld>
            <a:endParaRPr lang="ru-RU"/>
          </a:p>
        </p:txBody>
      </p:sp>
    </p:spTree>
    <p:extLst>
      <p:ext uri="{BB962C8B-B14F-4D97-AF65-F5344CB8AC3E}">
        <p14:creationId xmlns:p14="http://schemas.microsoft.com/office/powerpoint/2010/main" xmlns="" val="2503005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DF8D576-07CF-4AD3-8957-205A9C85C8DF}" type="slidenum">
              <a:rPr lang="ru-RU" smtClean="0"/>
              <a:pPr/>
              <a:t>2</a:t>
            </a:fld>
            <a:endParaRPr lang="ru-RU"/>
          </a:p>
        </p:txBody>
      </p:sp>
    </p:spTree>
    <p:extLst>
      <p:ext uri="{BB962C8B-B14F-4D97-AF65-F5344CB8AC3E}">
        <p14:creationId xmlns:p14="http://schemas.microsoft.com/office/powerpoint/2010/main" xmlns="" val="738401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04.03.2021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Documents and Settings\User\Рабочий стол\Новая папка (3)\Новая папкалилия 2\Фон для презентации\0_8e77d_7b7156ff_XL.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8519" y="0"/>
            <a:ext cx="925252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Заголовок 1"/>
          <p:cNvSpPr>
            <a:spLocks noGrp="1"/>
          </p:cNvSpPr>
          <p:nvPr>
            <p:ph type="ctrTitle"/>
          </p:nvPr>
        </p:nvSpPr>
        <p:spPr>
          <a:xfrm>
            <a:off x="1071538" y="214290"/>
            <a:ext cx="7000924" cy="3857652"/>
          </a:xfrm>
        </p:spPr>
        <p:txBody>
          <a:bodyPr>
            <a:noAutofit/>
          </a:bodyPr>
          <a:lstStyle/>
          <a:p>
            <a:r>
              <a:rPr lang="ru-RU" sz="5400" b="1" dirty="0" smtClean="0">
                <a:solidFill>
                  <a:srgbClr val="002060"/>
                </a:solidFill>
              </a:rPr>
              <a:t/>
            </a:r>
            <a:br>
              <a:rPr lang="ru-RU" sz="5400" b="1" dirty="0" smtClean="0">
                <a:solidFill>
                  <a:srgbClr val="002060"/>
                </a:solidFill>
              </a:rPr>
            </a:br>
            <a:r>
              <a:rPr lang="ru-RU" b="1" i="1" dirty="0" smtClean="0">
                <a:effectLst>
                  <a:outerShdw blurRad="38100" dist="38100" dir="2700000" algn="tl">
                    <a:srgbClr val="000000">
                      <a:alpha val="43137"/>
                    </a:srgbClr>
                  </a:outerShdw>
                </a:effectLst>
                <a:latin typeface="Times New Roman" pitchFamily="18" charset="0"/>
                <a:cs typeface="Times New Roman" pitchFamily="18" charset="0"/>
              </a:rPr>
              <a:t>Проект по теме:</a:t>
            </a:r>
            <a: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r>
              <a:rPr lang="ru-RU"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Моя любимая игрушка</a:t>
            </a:r>
            <a: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b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в </a:t>
            </a:r>
            <a:r>
              <a:rPr lang="ru-RU"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группе раннего возраста.</a:t>
            </a:r>
            <a:r>
              <a:rPr lang="ru-RU" dirty="0">
                <a:effectLst>
                  <a:outerShdw blurRad="38100" dist="38100" dir="2700000" algn="tl">
                    <a:srgbClr val="000000">
                      <a:alpha val="43137"/>
                    </a:srgbClr>
                  </a:outerShdw>
                </a:effectLst>
              </a:rPr>
              <a:t/>
            </a:r>
            <a:br>
              <a:rPr lang="ru-RU" dirty="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5" name="Подзаголовок 4"/>
          <p:cNvSpPr>
            <a:spLocks noGrp="1"/>
          </p:cNvSpPr>
          <p:nvPr>
            <p:ph type="subTitle" idx="1"/>
          </p:nvPr>
        </p:nvSpPr>
        <p:spPr>
          <a:xfrm>
            <a:off x="2987824" y="3500438"/>
            <a:ext cx="3528392" cy="2571768"/>
          </a:xfrm>
        </p:spPr>
        <p:txBody>
          <a:bodyPr>
            <a:normAutofit fontScale="85000" lnSpcReduction="20000"/>
          </a:bodyPr>
          <a:lstStyle/>
          <a:p>
            <a:r>
              <a:rPr lang="ru-RU" sz="4800" b="1" i="1" dirty="0" smtClean="0">
                <a:solidFill>
                  <a:srgbClr val="0070C0"/>
                </a:solidFill>
                <a:latin typeface="Times New Roman" panose="02020603050405020304" pitchFamily="18" charset="0"/>
                <a:cs typeface="Times New Roman" panose="02020603050405020304" pitchFamily="18" charset="0"/>
              </a:rPr>
              <a:t>Составитель:</a:t>
            </a:r>
          </a:p>
          <a:p>
            <a:r>
              <a:rPr lang="ru-RU" i="1" dirty="0" smtClean="0">
                <a:solidFill>
                  <a:srgbClr val="0070C0"/>
                </a:solidFill>
                <a:latin typeface="Times New Roman" panose="02020603050405020304" pitchFamily="18" charset="0"/>
                <a:cs typeface="Times New Roman" panose="02020603050405020304" pitchFamily="18" charset="0"/>
              </a:rPr>
              <a:t>Воспитатель </a:t>
            </a:r>
            <a:r>
              <a:rPr lang="ru-RU" i="1" dirty="0" smtClean="0">
                <a:solidFill>
                  <a:srgbClr val="0070C0"/>
                </a:solidFill>
                <a:latin typeface="Times New Roman" panose="02020603050405020304" pitchFamily="18" charset="0"/>
                <a:cs typeface="Times New Roman" panose="02020603050405020304" pitchFamily="18" charset="0"/>
              </a:rPr>
              <a:t>младшей группы</a:t>
            </a:r>
            <a:r>
              <a:rPr lang="ru-RU" i="1" dirty="0" smtClean="0">
                <a:solidFill>
                  <a:srgbClr val="0070C0"/>
                </a:solidFill>
                <a:latin typeface="Times New Roman" panose="02020603050405020304" pitchFamily="18" charset="0"/>
                <a:cs typeface="Times New Roman" panose="02020603050405020304" pitchFamily="18" charset="0"/>
              </a:rPr>
              <a:t> </a:t>
            </a:r>
            <a:endParaRPr lang="ru-RU" i="1" dirty="0" smtClean="0">
              <a:solidFill>
                <a:srgbClr val="0070C0"/>
              </a:solidFill>
              <a:latin typeface="Times New Roman" panose="02020603050405020304" pitchFamily="18" charset="0"/>
              <a:cs typeface="Times New Roman" panose="02020603050405020304" pitchFamily="18" charset="0"/>
            </a:endParaRPr>
          </a:p>
          <a:p>
            <a:r>
              <a:rPr lang="ru-RU" i="1" dirty="0" smtClean="0">
                <a:solidFill>
                  <a:srgbClr val="0070C0"/>
                </a:solidFill>
                <a:latin typeface="Times New Roman" panose="02020603050405020304" pitchFamily="18" charset="0"/>
                <a:cs typeface="Times New Roman" panose="02020603050405020304" pitchFamily="18" charset="0"/>
              </a:rPr>
              <a:t>МБДОУ «Детский сад </a:t>
            </a:r>
            <a:r>
              <a:rPr lang="ru-RU" i="1" dirty="0" smtClean="0">
                <a:solidFill>
                  <a:srgbClr val="0070C0"/>
                </a:solidFill>
                <a:latin typeface="Times New Roman" panose="02020603050405020304" pitchFamily="18" charset="0"/>
                <a:cs typeface="Times New Roman" panose="02020603050405020304" pitchFamily="18" charset="0"/>
              </a:rPr>
              <a:t>«Улыбка»</a:t>
            </a:r>
            <a:endParaRPr lang="ru-RU" i="1" dirty="0" smtClean="0">
              <a:solidFill>
                <a:srgbClr val="0070C0"/>
              </a:solidFill>
              <a:latin typeface="Times New Roman" panose="02020603050405020304" pitchFamily="18" charset="0"/>
              <a:cs typeface="Times New Roman" panose="02020603050405020304" pitchFamily="18" charset="0"/>
            </a:endParaRPr>
          </a:p>
          <a:p>
            <a:r>
              <a:rPr lang="ru-RU" i="1" dirty="0" err="1" smtClean="0">
                <a:solidFill>
                  <a:srgbClr val="0070C0"/>
                </a:solidFill>
                <a:latin typeface="Times New Roman" panose="02020603050405020304" pitchFamily="18" charset="0"/>
                <a:cs typeface="Times New Roman" panose="02020603050405020304" pitchFamily="18" charset="0"/>
              </a:rPr>
              <a:t>Ухеева</a:t>
            </a:r>
            <a:r>
              <a:rPr lang="ru-RU" i="1" dirty="0" smtClean="0">
                <a:solidFill>
                  <a:srgbClr val="0070C0"/>
                </a:solidFill>
                <a:latin typeface="Times New Roman" panose="02020603050405020304" pitchFamily="18" charset="0"/>
                <a:cs typeface="Times New Roman" panose="02020603050405020304" pitchFamily="18" charset="0"/>
              </a:rPr>
              <a:t> Н.Б.</a:t>
            </a:r>
            <a:endParaRPr lang="ru-RU" dirty="0"/>
          </a:p>
        </p:txBody>
      </p:sp>
      <p:pic>
        <p:nvPicPr>
          <p:cNvPr id="6" name="Picture 4" descr="377f0857764b"/>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715140" y="285728"/>
            <a:ext cx="1928826" cy="1714512"/>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50370360.jpg"/>
          <p:cNvPicPr>
            <a:picLocks noGrp="1" noChangeAspect="1"/>
          </p:cNvPicPr>
          <p:nvPr>
            <p:ph idx="1"/>
          </p:nvPr>
        </p:nvPicPr>
        <p:blipFill>
          <a:blip r:embed="rId2" cstate="print"/>
          <a:stretch>
            <a:fillRect/>
          </a:stretch>
        </p:blipFill>
        <p:spPr>
          <a:xfrm>
            <a:off x="0" y="1"/>
            <a:ext cx="9143999" cy="6858000"/>
          </a:xfrm>
        </p:spPr>
      </p:pic>
      <p:sp>
        <p:nvSpPr>
          <p:cNvPr id="2" name="Заголовок 1"/>
          <p:cNvSpPr>
            <a:spLocks noGrp="1"/>
          </p:cNvSpPr>
          <p:nvPr>
            <p:ph type="title"/>
          </p:nvPr>
        </p:nvSpPr>
        <p:spPr>
          <a:xfrm>
            <a:off x="457200" y="274638"/>
            <a:ext cx="8229600" cy="5940444"/>
          </a:xfrm>
        </p:spPr>
        <p:txBody>
          <a:bodyPr>
            <a:normAutofit/>
          </a:bodyPr>
          <a:lstStyle/>
          <a:p>
            <a:pPr fontAlgn="t"/>
            <a:r>
              <a:rPr lang="ru-RU" sz="4000" b="1" i="1" dirty="0" smtClean="0">
                <a:latin typeface="Times New Roman" pitchFamily="18" charset="0"/>
                <a:cs typeface="Times New Roman" pitchFamily="18" charset="0"/>
              </a:rPr>
              <a:t>Этапы:</a:t>
            </a:r>
            <a:r>
              <a:rPr lang="ru-RU" sz="2000" b="1" i="1" dirty="0" smtClean="0">
                <a:latin typeface="Times New Roman" pitchFamily="18" charset="0"/>
                <a:cs typeface="Times New Roman" pitchFamily="18" charset="0"/>
              </a:rPr>
              <a:t/>
            </a:r>
            <a:br>
              <a:rPr lang="ru-RU" sz="2000" b="1" i="1" dirty="0" smtClean="0">
                <a:latin typeface="Times New Roman" pitchFamily="18" charset="0"/>
                <a:cs typeface="Times New Roman" pitchFamily="18" charset="0"/>
              </a:rPr>
            </a:br>
            <a:r>
              <a:rPr lang="ru-RU" sz="3200" b="1" i="1" dirty="0" smtClean="0">
                <a:solidFill>
                  <a:srgbClr val="FF0000"/>
                </a:solidFill>
                <a:latin typeface="Times New Roman" pitchFamily="18" charset="0"/>
                <a:cs typeface="Times New Roman" pitchFamily="18" charset="0"/>
              </a:rPr>
              <a:t>I . Подготовительный</a:t>
            </a:r>
            <a:r>
              <a:rPr lang="ru-RU" sz="3200" b="1" i="1" dirty="0" smtClean="0">
                <a:solidFill>
                  <a:srgbClr val="7030A0"/>
                </a:solidFill>
                <a:latin typeface="Times New Roman" pitchFamily="18" charset="0"/>
                <a:cs typeface="Times New Roman" pitchFamily="18" charset="0"/>
              </a:rPr>
              <a:t/>
            </a:r>
            <a:br>
              <a:rPr lang="ru-RU" sz="3200" b="1" i="1" dirty="0" smtClean="0">
                <a:solidFill>
                  <a:srgbClr val="7030A0"/>
                </a:solidFill>
                <a:latin typeface="Times New Roman" pitchFamily="18" charset="0"/>
                <a:cs typeface="Times New Roman" pitchFamily="18" charset="0"/>
              </a:rPr>
            </a:br>
            <a:r>
              <a:rPr lang="ru-RU" sz="3200" b="1" i="1" dirty="0" smtClean="0">
                <a:solidFill>
                  <a:srgbClr val="00B050"/>
                </a:solidFill>
                <a:latin typeface="Times New Roman" pitchFamily="18" charset="0"/>
                <a:cs typeface="Times New Roman" pitchFamily="18" charset="0"/>
              </a:rPr>
              <a:t>Мероприятия.</a:t>
            </a:r>
            <a:r>
              <a:rPr lang="ru-RU" sz="3200" b="1" i="1" dirty="0" smtClean="0">
                <a:solidFill>
                  <a:srgbClr val="7030A0"/>
                </a:solidFill>
                <a:latin typeface="Times New Roman" pitchFamily="18" charset="0"/>
                <a:cs typeface="Times New Roman" pitchFamily="18" charset="0"/>
              </a:rPr>
              <a:t/>
            </a:r>
            <a:br>
              <a:rPr lang="ru-RU" sz="3200" b="1" i="1" dirty="0" smtClean="0">
                <a:solidFill>
                  <a:srgbClr val="7030A0"/>
                </a:solidFill>
                <a:latin typeface="Times New Roman" pitchFamily="18" charset="0"/>
                <a:cs typeface="Times New Roman" pitchFamily="18" charset="0"/>
              </a:rPr>
            </a:br>
            <a:r>
              <a:rPr lang="ru-RU" sz="3200" b="1" i="1" dirty="0" smtClean="0">
                <a:solidFill>
                  <a:srgbClr val="7030A0"/>
                </a:solidFill>
                <a:latin typeface="Times New Roman" pitchFamily="18" charset="0"/>
                <a:cs typeface="Times New Roman" pitchFamily="18" charset="0"/>
              </a:rPr>
              <a:t>Изучение и подбор материала. Разработка структуры проекта.</a:t>
            </a:r>
            <a:br>
              <a:rPr lang="ru-RU" sz="3200" b="1" i="1" dirty="0" smtClean="0">
                <a:solidFill>
                  <a:srgbClr val="7030A0"/>
                </a:solidFill>
                <a:latin typeface="Times New Roman" pitchFamily="18" charset="0"/>
                <a:cs typeface="Times New Roman" pitchFamily="18" charset="0"/>
              </a:rPr>
            </a:br>
            <a:r>
              <a:rPr lang="ru-RU" sz="3200" b="1" i="1" dirty="0" smtClean="0">
                <a:solidFill>
                  <a:srgbClr val="7030A0"/>
                </a:solidFill>
                <a:latin typeface="Times New Roman" pitchFamily="18" charset="0"/>
                <a:cs typeface="Times New Roman" pitchFamily="18" charset="0"/>
              </a:rPr>
              <a:t>Составление тематического планирования мероприятий.</a:t>
            </a:r>
            <a:br>
              <a:rPr lang="ru-RU" sz="3200" b="1" i="1" dirty="0" smtClean="0">
                <a:solidFill>
                  <a:srgbClr val="7030A0"/>
                </a:solidFill>
                <a:latin typeface="Times New Roman" pitchFamily="18" charset="0"/>
                <a:cs typeface="Times New Roman" pitchFamily="18" charset="0"/>
              </a:rPr>
            </a:br>
            <a:r>
              <a:rPr lang="ru-RU" sz="3200" b="1" i="1" dirty="0" smtClean="0">
                <a:solidFill>
                  <a:srgbClr val="7030A0"/>
                </a:solidFill>
                <a:latin typeface="Times New Roman" pitchFamily="18" charset="0"/>
                <a:cs typeface="Times New Roman" pitchFamily="18" charset="0"/>
              </a:rPr>
              <a:t>Подбор дидактических игр.</a:t>
            </a:r>
            <a:br>
              <a:rPr lang="ru-RU" sz="3200" b="1" i="1" dirty="0" smtClean="0">
                <a:solidFill>
                  <a:srgbClr val="7030A0"/>
                </a:solidFill>
                <a:latin typeface="Times New Roman" pitchFamily="18" charset="0"/>
                <a:cs typeface="Times New Roman" pitchFamily="18" charset="0"/>
              </a:rPr>
            </a:br>
            <a:r>
              <a:rPr lang="ru-RU" sz="3200" b="1" i="1" dirty="0" smtClean="0">
                <a:solidFill>
                  <a:srgbClr val="7030A0"/>
                </a:solidFill>
                <a:latin typeface="Times New Roman" pitchFamily="18" charset="0"/>
                <a:cs typeface="Times New Roman" pitchFamily="18" charset="0"/>
              </a:rPr>
              <a:t>Обсуждение с родителями детей вопросов, связанных с реализацией проекта.</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20484"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Прямоугольник 8"/>
          <p:cNvSpPr/>
          <p:nvPr/>
        </p:nvSpPr>
        <p:spPr>
          <a:xfrm>
            <a:off x="214282" y="0"/>
            <a:ext cx="8715436" cy="1631216"/>
          </a:xfrm>
          <a:prstGeom prst="rect">
            <a:avLst/>
          </a:prstGeom>
        </p:spPr>
        <p:txBody>
          <a:bodyPr wrap="square">
            <a:spAutoFit/>
          </a:bodyPr>
          <a:lstStyle/>
          <a:p>
            <a:pPr algn="ctr"/>
            <a:r>
              <a:rPr lang="en-US" sz="4000" b="1" i="1" dirty="0" smtClean="0">
                <a:solidFill>
                  <a:srgbClr val="FF0000"/>
                </a:solidFill>
                <a:latin typeface="Times New Roman" pitchFamily="18" charset="0"/>
                <a:cs typeface="Times New Roman" pitchFamily="18" charset="0"/>
              </a:rPr>
              <a:t>II</a:t>
            </a:r>
            <a:r>
              <a:rPr lang="ru-RU" sz="4000" b="1" i="1" dirty="0" smtClean="0">
                <a:solidFill>
                  <a:srgbClr val="FF0000"/>
                </a:solidFill>
                <a:latin typeface="Times New Roman" pitchFamily="18" charset="0"/>
                <a:cs typeface="Times New Roman" pitchFamily="18" charset="0"/>
              </a:rPr>
              <a:t>.</a:t>
            </a:r>
            <a:r>
              <a:rPr lang="en-US" sz="4000" b="1" i="1" dirty="0" smtClean="0">
                <a:solidFill>
                  <a:srgbClr val="FF0000"/>
                </a:solidFill>
                <a:latin typeface="Times New Roman" pitchFamily="18" charset="0"/>
                <a:cs typeface="Times New Roman" pitchFamily="18" charset="0"/>
              </a:rPr>
              <a:t> </a:t>
            </a:r>
            <a:r>
              <a:rPr lang="ru-RU" sz="4000" b="1" i="1" dirty="0" smtClean="0">
                <a:solidFill>
                  <a:srgbClr val="FF0000"/>
                </a:solidFill>
                <a:latin typeface="Times New Roman" pitchFamily="18" charset="0"/>
                <a:cs typeface="Times New Roman" pitchFamily="18" charset="0"/>
              </a:rPr>
              <a:t>Основной</a:t>
            </a:r>
          </a:p>
          <a:p>
            <a:pPr algn="ctr"/>
            <a:r>
              <a:rPr lang="ru-RU" sz="3200" b="1" i="1" dirty="0" smtClean="0">
                <a:solidFill>
                  <a:srgbClr val="00B050"/>
                </a:solidFill>
                <a:latin typeface="Times New Roman" pitchFamily="18" charset="0"/>
                <a:cs typeface="Times New Roman" pitchFamily="18" charset="0"/>
              </a:rPr>
              <a:t>Мероприятия.</a:t>
            </a:r>
          </a:p>
          <a:p>
            <a:pPr algn="ctr"/>
            <a:endParaRPr lang="ru-RU" sz="2800" i="1" dirty="0">
              <a:solidFill>
                <a:srgbClr val="00B050"/>
              </a:solidFill>
              <a:latin typeface="Times New Roman" pitchFamily="18" charset="0"/>
              <a:cs typeface="Times New Roman" pitchFamily="18" charset="0"/>
            </a:endParaRPr>
          </a:p>
        </p:txBody>
      </p:sp>
      <p:sp>
        <p:nvSpPr>
          <p:cNvPr id="10" name="Прямоугольник 9"/>
          <p:cNvSpPr/>
          <p:nvPr/>
        </p:nvSpPr>
        <p:spPr>
          <a:xfrm>
            <a:off x="142844" y="1285860"/>
            <a:ext cx="9001156" cy="5601533"/>
          </a:xfrm>
          <a:prstGeom prst="rect">
            <a:avLst/>
          </a:prstGeom>
        </p:spPr>
        <p:txBody>
          <a:bodyPr wrap="square">
            <a:spAutoFit/>
          </a:bodyPr>
          <a:lstStyle/>
          <a:p>
            <a:pPr algn="ctr" fontAlgn="t"/>
            <a:r>
              <a:rPr lang="ru-RU" sz="2000" b="1" i="1" dirty="0" smtClean="0">
                <a:latin typeface="Times New Roman" pitchFamily="18" charset="0"/>
                <a:cs typeface="Times New Roman" pitchFamily="18" charset="0"/>
              </a:rPr>
              <a:t>Беседы на темы «Зачем нужны игрушки? », «Моя любимая игрушка», «Такие разные игрушки», «Магазин игрушек», «Из чего сделаны игрушки?». Выставка книг «Игрушки». Проведение дидактических игр: «Узнай на ощупь», «Один - много», «Найди по описанию», «Что изменилось?», «Найди игрушку такого же цвета»,</a:t>
            </a:r>
            <a:r>
              <a:rPr lang="ru-RU" sz="20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000" b="1" i="1" dirty="0" smtClean="0">
                <a:latin typeface="Times New Roman" panose="02020603050405020304" pitchFamily="18" charset="0"/>
                <a:cs typeface="Times New Roman" panose="02020603050405020304" pitchFamily="18" charset="0"/>
              </a:rPr>
              <a:t>«Найди игрушку из такого же материала», «Чудесный мешочек». Рассматривание иллюстраций с изображением игрушек, рассматривание иллюстраций книг. ООД по лепке «Мяч». ООД по рисованию «Подарок для любимой игрушки». Игры с водой ( резиновые игрушки, «Пускаем бумажные кораблики»). Разучивание стихотворений А. </a:t>
            </a:r>
            <a:r>
              <a:rPr lang="ru-RU" sz="2000" b="1" i="1" dirty="0" err="1" smtClean="0">
                <a:latin typeface="Times New Roman" pitchFamily="18" charset="0"/>
                <a:cs typeface="Times New Roman" pitchFamily="18" charset="0"/>
              </a:rPr>
              <a:t>Барто</a:t>
            </a:r>
            <a:r>
              <a:rPr lang="ru-RU" sz="2000" b="1" i="1" dirty="0" smtClean="0">
                <a:latin typeface="Times New Roman" pitchFamily="18" charset="0"/>
                <a:cs typeface="Times New Roman" pitchFamily="18" charset="0"/>
              </a:rPr>
              <a:t> из цикла «Игрушки». Разучивание </a:t>
            </a:r>
            <a:r>
              <a:rPr lang="ru-RU" sz="2000" b="1" i="1" dirty="0" err="1" smtClean="0">
                <a:latin typeface="Times New Roman" pitchFamily="18" charset="0"/>
                <a:cs typeface="Times New Roman" pitchFamily="18" charset="0"/>
              </a:rPr>
              <a:t>физминутки</a:t>
            </a:r>
            <a:r>
              <a:rPr lang="ru-RU" sz="2000" b="1" i="1" dirty="0" smtClean="0">
                <a:latin typeface="Times New Roman" pitchFamily="18" charset="0"/>
                <a:cs typeface="Times New Roman" pitchFamily="18" charset="0"/>
              </a:rPr>
              <a:t> «Заводные игрушки». Проведение сюжетно-ролевых игр «Купание кукол», «Магазин игрушек». Прогулка. Выбираем игрушки для прогулки. Загадки об игрушках.</a:t>
            </a:r>
          </a:p>
          <a:p>
            <a:pPr algn="ctr" fontAlgn="t"/>
            <a:r>
              <a:rPr lang="ru-RU" sz="2000" b="1" i="1" dirty="0" smtClean="0">
                <a:latin typeface="Times New Roman" pitchFamily="18" charset="0"/>
                <a:cs typeface="Times New Roman" pitchFamily="18" charset="0"/>
              </a:rPr>
              <a:t>Чтение художественной литературы «В магазине игрушек» из книги Ч. </a:t>
            </a:r>
            <a:r>
              <a:rPr lang="ru-RU" sz="2000" b="1" i="1" dirty="0" err="1" smtClean="0">
                <a:latin typeface="Times New Roman" pitchFamily="18" charset="0"/>
                <a:cs typeface="Times New Roman" pitchFamily="18" charset="0"/>
              </a:rPr>
              <a:t>Янчарского</a:t>
            </a:r>
            <a:r>
              <a:rPr lang="ru-RU" sz="2000" b="1" i="1" dirty="0" smtClean="0">
                <a:latin typeface="Times New Roman" pitchFamily="18" charset="0"/>
                <a:cs typeface="Times New Roman" pitchFamily="18" charset="0"/>
              </a:rPr>
              <a:t>.</a:t>
            </a:r>
          </a:p>
          <a:p>
            <a:pPr algn="ctr" fontAlgn="t"/>
            <a:r>
              <a:rPr lang="ru-RU" sz="2000" b="1" i="1" dirty="0" smtClean="0">
                <a:latin typeface="Times New Roman" pitchFamily="18" charset="0"/>
                <a:cs typeface="Times New Roman" pitchFamily="18" charset="0"/>
              </a:rPr>
              <a:t>Интегрированное занятие «Игрушки».</a:t>
            </a:r>
          </a:p>
          <a:p>
            <a:pPr algn="ctr" fontAlgn="t"/>
            <a:r>
              <a:rPr lang="ru-RU" sz="2000" b="1" i="1" dirty="0" smtClean="0">
                <a:latin typeface="Times New Roman" pitchFamily="18" charset="0"/>
                <a:cs typeface="Times New Roman" pitchFamily="18" charset="0"/>
              </a:rPr>
              <a:t>Папка – передвижка «Выбираем игрушку для детей» (консультация для родителей).</a:t>
            </a:r>
          </a:p>
          <a:p>
            <a:endParaRPr lang="ru-RU" dirty="0"/>
          </a:p>
        </p:txBody>
      </p:sp>
    </p:spTree>
    <p:extLst>
      <p:ext uri="{BB962C8B-B14F-4D97-AF65-F5344CB8AC3E}">
        <p14:creationId xmlns:p14="http://schemas.microsoft.com/office/powerpoint/2010/main" xmlns="" val="37795603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50370360.jpg"/>
          <p:cNvPicPr>
            <a:picLocks noGrp="1" noChangeAspect="1"/>
          </p:cNvPicPr>
          <p:nvPr>
            <p:ph idx="1"/>
          </p:nvPr>
        </p:nvPicPr>
        <p:blipFill>
          <a:blip r:embed="rId2" cstate="print"/>
          <a:stretch>
            <a:fillRect/>
          </a:stretch>
        </p:blipFill>
        <p:spPr>
          <a:xfrm>
            <a:off x="0" y="1"/>
            <a:ext cx="9143999" cy="6858000"/>
          </a:xfrm>
        </p:spPr>
      </p:pic>
      <p:sp>
        <p:nvSpPr>
          <p:cNvPr id="2" name="Заголовок 1"/>
          <p:cNvSpPr>
            <a:spLocks noGrp="1"/>
          </p:cNvSpPr>
          <p:nvPr>
            <p:ph type="title"/>
          </p:nvPr>
        </p:nvSpPr>
        <p:spPr>
          <a:xfrm>
            <a:off x="457200" y="274638"/>
            <a:ext cx="8229600" cy="6011882"/>
          </a:xfrm>
        </p:spPr>
        <p:txBody>
          <a:bodyPr>
            <a:normAutofit fontScale="90000"/>
          </a:bodyPr>
          <a:lstStyle/>
          <a:p>
            <a:pPr fontAlgn="t"/>
            <a:r>
              <a:rPr lang="ru-RU" b="1" i="1" dirty="0" smtClean="0">
                <a:solidFill>
                  <a:srgbClr val="FF0000"/>
                </a:solidFill>
                <a:latin typeface="Times New Roman" pitchFamily="18" charset="0"/>
                <a:cs typeface="Times New Roman" pitchFamily="18" charset="0"/>
              </a:rPr>
              <a:t>III. Завершающий</a:t>
            </a:r>
            <a:r>
              <a:rPr lang="ru-RU" b="1" dirty="0" smtClean="0"/>
              <a:t/>
            </a:r>
            <a:br>
              <a:rPr lang="ru-RU" b="1" dirty="0" smtClean="0"/>
            </a:br>
            <a:r>
              <a:rPr lang="ru-RU" sz="3600" b="1" i="1" dirty="0" smtClean="0">
                <a:solidFill>
                  <a:srgbClr val="00B050"/>
                </a:solidFill>
                <a:latin typeface="Times New Roman" pitchFamily="18" charset="0"/>
                <a:cs typeface="Times New Roman" pitchFamily="18" charset="0"/>
              </a:rPr>
              <a:t>Мероприятия.</a:t>
            </a:r>
            <a:r>
              <a:rPr lang="ru-RU" b="1" i="1" dirty="0" smtClean="0">
                <a:latin typeface="Times New Roman" pitchFamily="18" charset="0"/>
                <a:cs typeface="Times New Roman" pitchFamily="18" charset="0"/>
              </a:rPr>
              <a:t/>
            </a:r>
            <a:br>
              <a:rPr lang="ru-RU" b="1" i="1" dirty="0" smtClean="0">
                <a:latin typeface="Times New Roman" pitchFamily="18" charset="0"/>
                <a:cs typeface="Times New Roman" pitchFamily="18" charset="0"/>
              </a:rPr>
            </a:br>
            <a:r>
              <a:rPr lang="ru-RU" b="1" i="1" dirty="0" smtClean="0">
                <a:latin typeface="Times New Roman" pitchFamily="18" charset="0"/>
                <a:cs typeface="Times New Roman" pitchFamily="18" charset="0"/>
              </a:rPr>
              <a:t>Альбом «Мои любимые игрушки».</a:t>
            </a:r>
            <a:br>
              <a:rPr lang="ru-RU" b="1" i="1" dirty="0" smtClean="0">
                <a:latin typeface="Times New Roman" pitchFamily="18" charset="0"/>
                <a:cs typeface="Times New Roman" pitchFamily="18" charset="0"/>
              </a:rPr>
            </a:br>
            <a:r>
              <a:rPr lang="ru-RU" b="1" i="1" dirty="0" smtClean="0">
                <a:latin typeface="Times New Roman" pitchFamily="18" charset="0"/>
                <a:cs typeface="Times New Roman" pitchFamily="18" charset="0"/>
              </a:rPr>
              <a:t>Развлечение «Любимые игрушки».</a:t>
            </a:r>
            <a:br>
              <a:rPr lang="ru-RU" b="1" i="1" dirty="0" smtClean="0">
                <a:latin typeface="Times New Roman" pitchFamily="18" charset="0"/>
                <a:cs typeface="Times New Roman" pitchFamily="18" charset="0"/>
              </a:rPr>
            </a:br>
            <a:r>
              <a:rPr lang="ru-RU" b="1" i="1" dirty="0" smtClean="0">
                <a:latin typeface="Times New Roman" pitchFamily="18" charset="0"/>
                <a:cs typeface="Times New Roman" pitchFamily="18" charset="0"/>
              </a:rPr>
              <a:t>Оформление отчетной документации: проект «Моя любимая игрушка», информация на сайте.</a:t>
            </a:r>
            <a:r>
              <a:rPr lang="ru-RU" dirty="0" smtClean="0"/>
              <a:t/>
            </a:r>
            <a:br>
              <a:rPr lang="ru-RU" dirty="0" smtClean="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C000"/>
            </a:gs>
            <a:gs pos="0">
              <a:schemeClr val="accent6">
                <a:lumMod val="60000"/>
                <a:lumOff val="40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6" name="Picture 5"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2964"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Объект 2"/>
          <p:cNvSpPr>
            <a:spLocks noGrp="1"/>
          </p:cNvSpPr>
          <p:nvPr>
            <p:ph sz="half" idx="1"/>
          </p:nvPr>
        </p:nvSpPr>
        <p:spPr>
          <a:xfrm>
            <a:off x="317798" y="1193536"/>
            <a:ext cx="3539822" cy="5164421"/>
          </a:xfrm>
        </p:spPr>
        <p:txBody>
          <a:bodyPr>
            <a:normAutofit/>
          </a:bodyPr>
          <a:lstStyle/>
          <a:p>
            <a:pPr marL="0" indent="0" algn="ctr">
              <a:buNone/>
            </a:pPr>
            <a:r>
              <a:rPr lang="ru-RU" sz="2000" b="1" i="1" dirty="0">
                <a:solidFill>
                  <a:srgbClr val="FF0000"/>
                </a:solidFill>
                <a:latin typeface="Times New Roman" panose="02020603050405020304" pitchFamily="18" charset="0"/>
                <a:cs typeface="Times New Roman" panose="02020603050405020304" pitchFamily="18" charset="0"/>
              </a:rPr>
              <a:t>МИШКА </a:t>
            </a:r>
            <a:r>
              <a:rPr lang="ru-RU" sz="2000" b="1" i="1" dirty="0" smtClean="0">
                <a:solidFill>
                  <a:srgbClr val="FF0000"/>
                </a:solidFill>
                <a:latin typeface="Times New Roman" panose="02020603050405020304" pitchFamily="18" charset="0"/>
                <a:cs typeface="Times New Roman" panose="02020603050405020304" pitchFamily="18" charset="0"/>
              </a:rPr>
              <a:t>.</a:t>
            </a:r>
            <a:endParaRPr lang="ru-RU" sz="2000" b="1" i="1" dirty="0">
              <a:solidFill>
                <a:srgbClr val="FF0000"/>
              </a:solidFill>
              <a:latin typeface="Times New Roman" panose="02020603050405020304" pitchFamily="18" charset="0"/>
              <a:cs typeface="Times New Roman" panose="02020603050405020304" pitchFamily="18" charset="0"/>
            </a:endParaRPr>
          </a:p>
          <a:p>
            <a:pPr marL="0" indent="0" algn="ctr">
              <a:buNone/>
            </a:pPr>
            <a:r>
              <a:rPr lang="ru-RU" sz="2000" b="1" i="1" dirty="0" smtClean="0">
                <a:solidFill>
                  <a:srgbClr val="FF0000"/>
                </a:solidFill>
                <a:latin typeface="Times New Roman" panose="02020603050405020304" pitchFamily="18" charset="0"/>
                <a:cs typeface="Times New Roman" panose="02020603050405020304" pitchFamily="18" charset="0"/>
              </a:rPr>
              <a:t>Уронили </a:t>
            </a:r>
            <a:r>
              <a:rPr lang="ru-RU" sz="2000" b="1" i="1" dirty="0">
                <a:solidFill>
                  <a:srgbClr val="FF0000"/>
                </a:solidFill>
                <a:latin typeface="Times New Roman" panose="02020603050405020304" pitchFamily="18" charset="0"/>
                <a:cs typeface="Times New Roman" panose="02020603050405020304" pitchFamily="18" charset="0"/>
              </a:rPr>
              <a:t>мишку на пол, </a:t>
            </a:r>
          </a:p>
          <a:p>
            <a:pPr marL="0" indent="0" algn="ctr">
              <a:buNone/>
            </a:pPr>
            <a:r>
              <a:rPr lang="ru-RU" sz="2000" b="1" i="1" dirty="0" smtClean="0">
                <a:solidFill>
                  <a:srgbClr val="FF0000"/>
                </a:solidFill>
                <a:latin typeface="Times New Roman" panose="02020603050405020304" pitchFamily="18" charset="0"/>
                <a:cs typeface="Times New Roman" panose="02020603050405020304" pitchFamily="18" charset="0"/>
              </a:rPr>
              <a:t>Оторвали </a:t>
            </a:r>
            <a:r>
              <a:rPr lang="ru-RU" sz="2000" b="1" i="1" dirty="0">
                <a:solidFill>
                  <a:srgbClr val="FF0000"/>
                </a:solidFill>
                <a:latin typeface="Times New Roman" panose="02020603050405020304" pitchFamily="18" charset="0"/>
                <a:cs typeface="Times New Roman" panose="02020603050405020304" pitchFamily="18" charset="0"/>
              </a:rPr>
              <a:t>мишке лапу.  </a:t>
            </a:r>
          </a:p>
          <a:p>
            <a:pPr marL="0" indent="0" algn="ctr">
              <a:buNone/>
            </a:pPr>
            <a:r>
              <a:rPr lang="ru-RU" sz="2000" b="1" i="1" dirty="0" smtClean="0">
                <a:solidFill>
                  <a:srgbClr val="FF0000"/>
                </a:solidFill>
                <a:latin typeface="Times New Roman" panose="02020603050405020304" pitchFamily="18" charset="0"/>
                <a:cs typeface="Times New Roman" panose="02020603050405020304" pitchFamily="18" charset="0"/>
              </a:rPr>
              <a:t>Все </a:t>
            </a:r>
            <a:r>
              <a:rPr lang="ru-RU" sz="2000" b="1" i="1" dirty="0">
                <a:solidFill>
                  <a:srgbClr val="FF0000"/>
                </a:solidFill>
                <a:latin typeface="Times New Roman" panose="02020603050405020304" pitchFamily="18" charset="0"/>
                <a:cs typeface="Times New Roman" panose="02020603050405020304" pitchFamily="18" charset="0"/>
              </a:rPr>
              <a:t>равно его не брошу — </a:t>
            </a:r>
          </a:p>
          <a:p>
            <a:pPr marL="0" indent="0" algn="ctr">
              <a:buNone/>
            </a:pPr>
            <a:r>
              <a:rPr lang="ru-RU" sz="2000" b="1" i="1" dirty="0" smtClean="0">
                <a:solidFill>
                  <a:srgbClr val="FF0000"/>
                </a:solidFill>
                <a:latin typeface="Times New Roman" panose="02020603050405020304" pitchFamily="18" charset="0"/>
                <a:cs typeface="Times New Roman" panose="02020603050405020304" pitchFamily="18" charset="0"/>
              </a:rPr>
              <a:t>Потому </a:t>
            </a:r>
            <a:r>
              <a:rPr lang="ru-RU" sz="2000" b="1" i="1" dirty="0">
                <a:solidFill>
                  <a:srgbClr val="FF0000"/>
                </a:solidFill>
                <a:latin typeface="Times New Roman" panose="02020603050405020304" pitchFamily="18" charset="0"/>
                <a:cs typeface="Times New Roman" panose="02020603050405020304" pitchFamily="18" charset="0"/>
              </a:rPr>
              <a:t>что он </a:t>
            </a:r>
            <a:r>
              <a:rPr lang="ru-RU" sz="2000" b="1" i="1" dirty="0" smtClean="0">
                <a:solidFill>
                  <a:srgbClr val="FF0000"/>
                </a:solidFill>
                <a:latin typeface="Times New Roman" panose="02020603050405020304" pitchFamily="18" charset="0"/>
                <a:cs typeface="Times New Roman" panose="02020603050405020304" pitchFamily="18" charset="0"/>
              </a:rPr>
              <a:t>хороший.</a:t>
            </a:r>
            <a:endParaRPr lang="ru-RU" sz="2000" b="1" i="1" dirty="0">
              <a:solidFill>
                <a:srgbClr val="FF0000"/>
              </a:solidFill>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a:xfrm>
            <a:off x="1036" y="274638"/>
            <a:ext cx="8963452" cy="778098"/>
          </a:xfrm>
        </p:spPr>
        <p:txBody>
          <a:bodyPr>
            <a:normAutofit fontScale="90000"/>
          </a:bodyPr>
          <a:lstStyle/>
          <a:p>
            <a:pPr lvl="0"/>
            <a:r>
              <a:rPr lang="ru-RU" sz="3100" dirty="0" smtClean="0">
                <a:solidFill>
                  <a:schemeClr val="accent3">
                    <a:lumMod val="50000"/>
                  </a:schemeClr>
                </a:solidFill>
              </a:rPr>
              <a:t/>
            </a:r>
            <a:br>
              <a:rPr lang="ru-RU" sz="3100" dirty="0" smtClean="0">
                <a:solidFill>
                  <a:schemeClr val="accent3">
                    <a:lumMod val="50000"/>
                  </a:schemeClr>
                </a:solidFill>
              </a:rPr>
            </a:br>
            <a:r>
              <a:rPr lang="ru-RU" sz="3600" b="1" i="1" dirty="0" smtClean="0">
                <a:solidFill>
                  <a:schemeClr val="accent3">
                    <a:lumMod val="50000"/>
                  </a:schemeClr>
                </a:solidFill>
                <a:latin typeface="Times New Roman" pitchFamily="18" charset="0"/>
                <a:cs typeface="Times New Roman" pitchFamily="18" charset="0"/>
              </a:rPr>
              <a:t> </a:t>
            </a:r>
            <a:r>
              <a:rPr lang="ru-RU" sz="3600" b="1" i="1" dirty="0" smtClean="0">
                <a:solidFill>
                  <a:srgbClr val="7030A0"/>
                </a:solidFill>
                <a:latin typeface="Times New Roman" pitchFamily="18" charset="0"/>
                <a:cs typeface="Times New Roman" pitchFamily="18" charset="0"/>
              </a:rPr>
              <a:t>Разучивание стихотворений </a:t>
            </a:r>
            <a:r>
              <a:rPr lang="ru-RU" sz="3600" b="1" i="1" dirty="0">
                <a:solidFill>
                  <a:srgbClr val="7030A0"/>
                </a:solidFill>
                <a:latin typeface="Times New Roman" pitchFamily="18" charset="0"/>
                <a:cs typeface="Times New Roman" pitchFamily="18" charset="0"/>
              </a:rPr>
              <a:t>из книги А. </a:t>
            </a:r>
            <a:r>
              <a:rPr lang="ru-RU" sz="3600" b="1" i="1" dirty="0" err="1">
                <a:solidFill>
                  <a:srgbClr val="7030A0"/>
                </a:solidFill>
                <a:latin typeface="Times New Roman" pitchFamily="18" charset="0"/>
                <a:cs typeface="Times New Roman" pitchFamily="18" charset="0"/>
              </a:rPr>
              <a:t>Барто</a:t>
            </a:r>
            <a:r>
              <a:rPr lang="ru-RU" sz="3600" b="1" i="1" dirty="0">
                <a:solidFill>
                  <a:srgbClr val="7030A0"/>
                </a:solidFill>
                <a:latin typeface="Times New Roman" pitchFamily="18" charset="0"/>
                <a:cs typeface="Times New Roman" pitchFamily="18" charset="0"/>
              </a:rPr>
              <a:t> «Игрушки».</a:t>
            </a:r>
            <a:r>
              <a:rPr lang="ru-RU" sz="3600" b="1" i="1" dirty="0">
                <a:solidFill>
                  <a:schemeClr val="accent3">
                    <a:lumMod val="50000"/>
                  </a:schemeClr>
                </a:solidFill>
                <a:latin typeface="Times New Roman" pitchFamily="18" charset="0"/>
                <a:cs typeface="Times New Roman" pitchFamily="18" charset="0"/>
              </a:rPr>
              <a:t/>
            </a:r>
            <a:br>
              <a:rPr lang="ru-RU" sz="3600" b="1" i="1" dirty="0">
                <a:solidFill>
                  <a:schemeClr val="accent3">
                    <a:lumMod val="50000"/>
                  </a:schemeClr>
                </a:solidFill>
                <a:latin typeface="Times New Roman" pitchFamily="18" charset="0"/>
                <a:cs typeface="Times New Roman" pitchFamily="18" charset="0"/>
              </a:rPr>
            </a:br>
            <a:endParaRPr lang="ru-RU" sz="3600" b="1" i="1" dirty="0">
              <a:solidFill>
                <a:schemeClr val="accent3">
                  <a:lumMod val="50000"/>
                </a:schemeClr>
              </a:solidFill>
              <a:latin typeface="Times New Roman" pitchFamily="18" charset="0"/>
              <a:cs typeface="Times New Roman" pitchFamily="18" charset="0"/>
            </a:endParaRPr>
          </a:p>
        </p:txBody>
      </p:sp>
      <p:sp>
        <p:nvSpPr>
          <p:cNvPr id="4" name="Объект 3"/>
          <p:cNvSpPr>
            <a:spLocks noGrp="1"/>
          </p:cNvSpPr>
          <p:nvPr>
            <p:ph sz="half" idx="2"/>
          </p:nvPr>
        </p:nvSpPr>
        <p:spPr>
          <a:xfrm>
            <a:off x="5076056" y="1196752"/>
            <a:ext cx="3516246" cy="1972816"/>
          </a:xfrm>
        </p:spPr>
        <p:txBody>
          <a:bodyPr/>
          <a:lstStyle/>
          <a:p>
            <a:pPr marL="0" indent="0" algn="ctr" fontAlgn="base">
              <a:buNone/>
            </a:pPr>
            <a:r>
              <a:rPr lang="ru-RU" sz="2000" b="1" i="1" dirty="0" smtClean="0">
                <a:solidFill>
                  <a:srgbClr val="002060"/>
                </a:solidFill>
                <a:latin typeface="Times New Roman" panose="02020603050405020304" pitchFamily="18" charset="0"/>
                <a:cs typeface="Times New Roman" panose="02020603050405020304" pitchFamily="18" charset="0"/>
              </a:rPr>
              <a:t>ЗАЙКА.</a:t>
            </a:r>
            <a:endParaRPr lang="ru-RU" sz="2000" b="1" i="1" dirty="0">
              <a:solidFill>
                <a:srgbClr val="002060"/>
              </a:solidFill>
              <a:latin typeface="Times New Roman" panose="02020603050405020304" pitchFamily="18" charset="0"/>
              <a:cs typeface="Times New Roman" panose="02020603050405020304" pitchFamily="18" charset="0"/>
            </a:endParaRPr>
          </a:p>
          <a:p>
            <a:pPr marL="0" indent="0" algn="ctr" fontAlgn="base">
              <a:buNone/>
            </a:pPr>
            <a:r>
              <a:rPr lang="ru-RU" sz="2000" b="1" i="1" dirty="0">
                <a:solidFill>
                  <a:srgbClr val="002060"/>
                </a:solidFill>
                <a:latin typeface="Times New Roman" panose="02020603050405020304" pitchFamily="18" charset="0"/>
                <a:cs typeface="Times New Roman" panose="02020603050405020304" pitchFamily="18" charset="0"/>
              </a:rPr>
              <a:t>Зайку бросила хозяйка —</a:t>
            </a:r>
          </a:p>
          <a:p>
            <a:pPr marL="0" indent="0" algn="ctr" fontAlgn="base">
              <a:buNone/>
            </a:pPr>
            <a:r>
              <a:rPr lang="ru-RU" sz="2000" b="1" i="1" dirty="0">
                <a:solidFill>
                  <a:srgbClr val="002060"/>
                </a:solidFill>
                <a:latin typeface="Times New Roman" panose="02020603050405020304" pitchFamily="18" charset="0"/>
                <a:cs typeface="Times New Roman" panose="02020603050405020304" pitchFamily="18" charset="0"/>
              </a:rPr>
              <a:t>Под дождём остался зайка.</a:t>
            </a:r>
          </a:p>
          <a:p>
            <a:pPr marL="0" indent="0" algn="ctr" fontAlgn="base">
              <a:buNone/>
            </a:pPr>
            <a:r>
              <a:rPr lang="ru-RU" sz="2000" b="1" i="1" dirty="0">
                <a:solidFill>
                  <a:srgbClr val="002060"/>
                </a:solidFill>
                <a:latin typeface="Times New Roman" panose="02020603050405020304" pitchFamily="18" charset="0"/>
                <a:cs typeface="Times New Roman" panose="02020603050405020304" pitchFamily="18" charset="0"/>
              </a:rPr>
              <a:t>Со скамейки слезть не мог,</a:t>
            </a:r>
          </a:p>
          <a:p>
            <a:pPr marL="0" indent="0" algn="ctr" fontAlgn="base">
              <a:buNone/>
            </a:pPr>
            <a:r>
              <a:rPr lang="ru-RU" sz="2000" b="1" i="1" dirty="0">
                <a:solidFill>
                  <a:srgbClr val="002060"/>
                </a:solidFill>
                <a:latin typeface="Times New Roman" panose="02020603050405020304" pitchFamily="18" charset="0"/>
                <a:cs typeface="Times New Roman" panose="02020603050405020304" pitchFamily="18" charset="0"/>
              </a:rPr>
              <a:t>Весь до ниточки промок.</a:t>
            </a:r>
          </a:p>
          <a:p>
            <a:endParaRPr lang="ru-RU" dirty="0"/>
          </a:p>
        </p:txBody>
      </p:sp>
      <p:sp>
        <p:nvSpPr>
          <p:cNvPr id="10" name="Прямоугольник 9"/>
          <p:cNvSpPr/>
          <p:nvPr/>
        </p:nvSpPr>
        <p:spPr>
          <a:xfrm>
            <a:off x="428596" y="3714752"/>
            <a:ext cx="3286148" cy="2246769"/>
          </a:xfrm>
          <a:prstGeom prst="rect">
            <a:avLst/>
          </a:prstGeom>
        </p:spPr>
        <p:txBody>
          <a:bodyPr wrap="square">
            <a:spAutoFit/>
          </a:bodyPr>
          <a:lstStyle/>
          <a:p>
            <a:pPr algn="ctr"/>
            <a:r>
              <a:rPr lang="ru-RU" sz="2000" b="1" i="1" dirty="0" smtClean="0">
                <a:solidFill>
                  <a:srgbClr val="002060"/>
                </a:solidFill>
                <a:latin typeface="Times New Roman" panose="02020603050405020304" pitchFamily="18" charset="0"/>
                <a:cs typeface="Times New Roman" panose="02020603050405020304" pitchFamily="18" charset="0"/>
              </a:rPr>
              <a:t>ГРУЗОВИК .</a:t>
            </a:r>
          </a:p>
          <a:p>
            <a:pPr algn="ctr"/>
            <a:r>
              <a:rPr lang="ru-RU" sz="2000" b="1" i="1" dirty="0" smtClean="0">
                <a:solidFill>
                  <a:srgbClr val="002060"/>
                </a:solidFill>
                <a:latin typeface="Times New Roman" panose="02020603050405020304" pitchFamily="18" charset="0"/>
                <a:cs typeface="Times New Roman" panose="02020603050405020304" pitchFamily="18" charset="0"/>
              </a:rPr>
              <a:t>Нет, напрасно мы решили  </a:t>
            </a:r>
          </a:p>
          <a:p>
            <a:pPr algn="ctr"/>
            <a:r>
              <a:rPr lang="ru-RU" sz="2000" b="1" i="1" dirty="0" smtClean="0">
                <a:solidFill>
                  <a:srgbClr val="002060"/>
                </a:solidFill>
                <a:latin typeface="Times New Roman" panose="02020603050405020304" pitchFamily="18" charset="0"/>
                <a:cs typeface="Times New Roman" panose="02020603050405020304" pitchFamily="18" charset="0"/>
              </a:rPr>
              <a:t>Прокатить кота в машине:  </a:t>
            </a:r>
          </a:p>
          <a:p>
            <a:pPr algn="ctr"/>
            <a:r>
              <a:rPr lang="ru-RU" sz="2000" b="1" i="1" dirty="0" smtClean="0">
                <a:solidFill>
                  <a:srgbClr val="002060"/>
                </a:solidFill>
                <a:latin typeface="Times New Roman" panose="02020603050405020304" pitchFamily="18" charset="0"/>
                <a:cs typeface="Times New Roman" panose="02020603050405020304" pitchFamily="18" charset="0"/>
              </a:rPr>
              <a:t>Кот кататься не привык -</a:t>
            </a:r>
          </a:p>
          <a:p>
            <a:pPr algn="ctr"/>
            <a:r>
              <a:rPr lang="ru-RU" sz="2000" b="1" i="1" dirty="0" smtClean="0">
                <a:solidFill>
                  <a:srgbClr val="002060"/>
                </a:solidFill>
                <a:latin typeface="Times New Roman" panose="02020603050405020304" pitchFamily="18" charset="0"/>
                <a:cs typeface="Times New Roman" panose="02020603050405020304" pitchFamily="18" charset="0"/>
              </a:rPr>
              <a:t>Опрокинул грузовик. </a:t>
            </a:r>
            <a:endParaRPr lang="ru-RU" sz="2000" b="1" i="1" dirty="0">
              <a:solidFill>
                <a:srgbClr val="002060"/>
              </a:solidFill>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5214942" y="3643314"/>
            <a:ext cx="3286148" cy="1631216"/>
          </a:xfrm>
          <a:prstGeom prst="rect">
            <a:avLst/>
          </a:prstGeom>
        </p:spPr>
        <p:txBody>
          <a:bodyPr wrap="square">
            <a:spAutoFit/>
          </a:bodyPr>
          <a:lstStyle/>
          <a:p>
            <a:pPr algn="ctr"/>
            <a:r>
              <a:rPr lang="ru-RU" sz="2000" b="1" i="1" dirty="0" smtClean="0">
                <a:solidFill>
                  <a:srgbClr val="FF0000"/>
                </a:solidFill>
                <a:latin typeface="Times New Roman" pitchFamily="18" charset="0"/>
                <a:cs typeface="Times New Roman" pitchFamily="18" charset="0"/>
              </a:rPr>
              <a:t>БЫЧОК.</a:t>
            </a:r>
          </a:p>
          <a:p>
            <a:pPr algn="ctr"/>
            <a:r>
              <a:rPr lang="ru-RU" sz="2000" b="1" i="1" dirty="0" smtClean="0">
                <a:solidFill>
                  <a:srgbClr val="FF0000"/>
                </a:solidFill>
                <a:latin typeface="Times New Roman" pitchFamily="18" charset="0"/>
                <a:cs typeface="Times New Roman" pitchFamily="18" charset="0"/>
              </a:rPr>
              <a:t>Идёт бычок качается,</a:t>
            </a:r>
          </a:p>
          <a:p>
            <a:pPr algn="ctr"/>
            <a:r>
              <a:rPr lang="ru-RU" sz="2000" b="1" i="1" dirty="0" smtClean="0">
                <a:solidFill>
                  <a:srgbClr val="FF0000"/>
                </a:solidFill>
                <a:latin typeface="Times New Roman" pitchFamily="18" charset="0"/>
                <a:cs typeface="Times New Roman" pitchFamily="18" charset="0"/>
              </a:rPr>
              <a:t>Вздыхает на шагу:</a:t>
            </a:r>
          </a:p>
          <a:p>
            <a:pPr algn="ctr"/>
            <a:r>
              <a:rPr lang="ru-RU" sz="2000" b="1" i="1" dirty="0" smtClean="0">
                <a:solidFill>
                  <a:srgbClr val="FF0000"/>
                </a:solidFill>
                <a:latin typeface="Times New Roman" pitchFamily="18" charset="0"/>
                <a:cs typeface="Times New Roman" pitchFamily="18" charset="0"/>
              </a:rPr>
              <a:t>«Ох, доска кончается,</a:t>
            </a:r>
          </a:p>
          <a:p>
            <a:pPr algn="ctr"/>
            <a:r>
              <a:rPr lang="ru-RU" sz="2000" b="1" i="1" dirty="0" smtClean="0">
                <a:solidFill>
                  <a:srgbClr val="FF0000"/>
                </a:solidFill>
                <a:latin typeface="Times New Roman" pitchFamily="18" charset="0"/>
                <a:cs typeface="Times New Roman" pitchFamily="18" charset="0"/>
              </a:rPr>
              <a:t>Сейчас я упаду».</a:t>
            </a:r>
            <a:endParaRPr lang="ru-RU" sz="20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5185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C000"/>
            </a:gs>
            <a:gs pos="0">
              <a:schemeClr val="accent6">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8" name="Рисунок 7" descr="50370360.jpg"/>
          <p:cNvPicPr>
            <a:picLocks noChangeAspect="1"/>
          </p:cNvPicPr>
          <p:nvPr/>
        </p:nvPicPr>
        <p:blipFill>
          <a:blip r:embed="rId2" cstate="print"/>
          <a:stretch>
            <a:fillRect/>
          </a:stretch>
        </p:blipFill>
        <p:spPr>
          <a:xfrm>
            <a:off x="1" y="1"/>
            <a:ext cx="9144000" cy="6858000"/>
          </a:xfrm>
          <a:prstGeom prst="rect">
            <a:avLst/>
          </a:prstGeom>
        </p:spPr>
      </p:pic>
      <p:sp>
        <p:nvSpPr>
          <p:cNvPr id="3" name="Объект 2"/>
          <p:cNvSpPr>
            <a:spLocks noGrp="1"/>
          </p:cNvSpPr>
          <p:nvPr>
            <p:ph idx="1"/>
          </p:nvPr>
        </p:nvSpPr>
        <p:spPr>
          <a:xfrm>
            <a:off x="3707904" y="1000108"/>
            <a:ext cx="4864624" cy="5443366"/>
          </a:xfrm>
        </p:spPr>
        <p:txBody>
          <a:bodyPr>
            <a:normAutofit fontScale="92500" lnSpcReduction="20000"/>
          </a:bodyPr>
          <a:lstStyle/>
          <a:p>
            <a:pPr marL="0" indent="0" algn="ctr">
              <a:buNone/>
            </a:pPr>
            <a:r>
              <a:rPr lang="ru-RU" sz="2000" b="1" i="1" dirty="0" smtClean="0">
                <a:solidFill>
                  <a:srgbClr val="7030A0"/>
                </a:solidFill>
                <a:latin typeface="Times New Roman" panose="02020603050405020304" pitchFamily="18" charset="0"/>
                <a:cs typeface="Times New Roman" panose="02020603050405020304" pitchFamily="18" charset="0"/>
              </a:rPr>
              <a:t>1. «У каждой игрушки свое место». </a:t>
            </a:r>
          </a:p>
          <a:p>
            <a:pPr marL="0" indent="0" algn="ctr">
              <a:buNone/>
            </a:pPr>
            <a:r>
              <a:rPr lang="ru-RU" sz="2000" b="1" i="1" dirty="0" smtClean="0">
                <a:solidFill>
                  <a:schemeClr val="accent3">
                    <a:lumMod val="50000"/>
                  </a:schemeClr>
                </a:solidFill>
                <a:latin typeface="Times New Roman" panose="02020603050405020304" pitchFamily="18" charset="0"/>
                <a:cs typeface="Times New Roman" panose="02020603050405020304" pitchFamily="18" charset="0"/>
              </a:rPr>
              <a:t>Кукла приходит в гости к детям, здоровается и знакомится с ними.  </a:t>
            </a:r>
          </a:p>
          <a:p>
            <a:pPr marL="0" indent="0" algn="ctr">
              <a:buNone/>
            </a:pPr>
            <a:r>
              <a:rPr lang="ru-RU" sz="2000" b="1" i="1" dirty="0" smtClean="0">
                <a:solidFill>
                  <a:schemeClr val="accent3">
                    <a:lumMod val="50000"/>
                  </a:schemeClr>
                </a:solidFill>
                <a:latin typeface="Times New Roman" panose="02020603050405020304" pitchFamily="18" charset="0"/>
                <a:cs typeface="Times New Roman" panose="02020603050405020304" pitchFamily="18" charset="0"/>
              </a:rPr>
              <a:t>- А в вашей группе есть куклы? - Где они живут? Пойдемте в кукольный уголок, вы меня познакомите с куклами. (Каждой кукле дать имя) .</a:t>
            </a:r>
          </a:p>
          <a:p>
            <a:pPr marL="0" indent="0" algn="ctr">
              <a:buNone/>
            </a:pPr>
            <a:r>
              <a:rPr lang="ru-RU" sz="2000" b="1" i="1" dirty="0" smtClean="0">
                <a:solidFill>
                  <a:schemeClr val="accent3">
                    <a:lumMod val="50000"/>
                  </a:schemeClr>
                </a:solidFill>
                <a:latin typeface="Times New Roman" panose="02020603050405020304" pitchFamily="18" charset="0"/>
                <a:cs typeface="Times New Roman" panose="02020603050405020304" pitchFamily="18" charset="0"/>
              </a:rPr>
              <a:t>- А еще я люблю кататься на машинах. Где у вас стоят машины? Как можно играть с машинками? Поставим машинки в гараж. </a:t>
            </a:r>
          </a:p>
          <a:p>
            <a:pPr marL="0" indent="0" algn="ctr">
              <a:buNone/>
            </a:pPr>
            <a:r>
              <a:rPr lang="ru-RU" sz="2000" b="1" i="1" dirty="0" smtClean="0">
                <a:solidFill>
                  <a:schemeClr val="accent3">
                    <a:lumMod val="50000"/>
                  </a:schemeClr>
                </a:solidFill>
                <a:latin typeface="Times New Roman" panose="02020603050405020304" pitchFamily="18" charset="0"/>
                <a:cs typeface="Times New Roman" panose="02020603050405020304" pitchFamily="18" charset="0"/>
              </a:rPr>
              <a:t>- А еще я люблю играть в конструктор. Возьмите по 1 детали. Сколько у тебя деталей, Маша, какого она цвета? Сколько всего деталей? Много. Положим все детали на место. - В вашей группе все игрушки знают свой домик, свое место. Это хорошо, значит у вас всегда порядок. Я вам принесла игрушки. Рассмотрите, что это? Выставить игрушки на стол. Дети называют игрушки. </a:t>
            </a:r>
          </a:p>
          <a:p>
            <a:endParaRPr lang="ru-RU" sz="2000"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00034" y="357166"/>
            <a:ext cx="7929618" cy="1077218"/>
          </a:xfrm>
          <a:prstGeom prst="rect">
            <a:avLst/>
          </a:prstGeom>
        </p:spPr>
        <p:txBody>
          <a:bodyPr wrap="square">
            <a:spAutoFit/>
          </a:bodyPr>
          <a:lstStyle/>
          <a:p>
            <a:pPr algn="ctr"/>
            <a:r>
              <a:rPr lang="ru-RU" sz="3200" b="1" i="1" dirty="0" smtClean="0">
                <a:solidFill>
                  <a:srgbClr val="FF0000"/>
                </a:solidFill>
                <a:latin typeface="Times New Roman" panose="02020603050405020304" pitchFamily="18" charset="0"/>
                <a:cs typeface="Times New Roman" panose="02020603050405020304" pitchFamily="18" charset="0"/>
              </a:rPr>
              <a:t>Игровые ситуации.</a:t>
            </a:r>
          </a:p>
          <a:p>
            <a:pPr algn="ctr"/>
            <a:r>
              <a:rPr lang="ru-RU" sz="3200" b="1" i="1" dirty="0" smtClean="0">
                <a:solidFill>
                  <a:srgbClr val="FF0000"/>
                </a:solidFill>
                <a:latin typeface="Times New Roman" panose="02020603050405020304" pitchFamily="18" charset="0"/>
                <a:cs typeface="Times New Roman" panose="02020603050405020304" pitchFamily="18" charset="0"/>
              </a:rPr>
              <a:t> </a:t>
            </a:r>
            <a:endParaRPr lang="ru-RU" sz="3200" b="1" i="1" dirty="0">
              <a:solidFill>
                <a:srgbClr val="FF0000"/>
              </a:solidFill>
              <a:latin typeface="Times New Roman" panose="02020603050405020304" pitchFamily="18" charset="0"/>
              <a:cs typeface="Times New Roman" panose="02020603050405020304" pitchFamily="18" charset="0"/>
            </a:endParaRPr>
          </a:p>
        </p:txBody>
      </p:sp>
      <p:pic>
        <p:nvPicPr>
          <p:cNvPr id="7" name="Рисунок 6" descr="P_20170301_142937.jpg"/>
          <p:cNvPicPr/>
          <p:nvPr/>
        </p:nvPicPr>
        <p:blipFill>
          <a:blip r:embed="rId3" cstate="print"/>
          <a:stretch>
            <a:fillRect/>
          </a:stretch>
        </p:blipFill>
        <p:spPr>
          <a:xfrm>
            <a:off x="500034" y="1000108"/>
            <a:ext cx="3214710" cy="2500330"/>
          </a:xfrm>
          <a:prstGeom prst="rect">
            <a:avLst/>
          </a:prstGeom>
        </p:spPr>
      </p:pic>
      <p:pic>
        <p:nvPicPr>
          <p:cNvPr id="14337" name="Picture 1" descr="C:\Users\1\Desktop\Новая папка (17)\P_20171024_091529.jpg"/>
          <p:cNvPicPr>
            <a:picLocks noChangeAspect="1" noChangeArrowheads="1"/>
          </p:cNvPicPr>
          <p:nvPr/>
        </p:nvPicPr>
        <p:blipFill>
          <a:blip r:embed="rId4" cstate="print"/>
          <a:srcRect/>
          <a:stretch>
            <a:fillRect/>
          </a:stretch>
        </p:blipFill>
        <p:spPr bwMode="auto">
          <a:xfrm>
            <a:off x="500034" y="3643314"/>
            <a:ext cx="3214710" cy="2714644"/>
          </a:xfrm>
          <a:prstGeom prst="rect">
            <a:avLst/>
          </a:prstGeom>
          <a:noFill/>
        </p:spPr>
      </p:pic>
    </p:spTree>
    <p:extLst>
      <p:ext uri="{BB962C8B-B14F-4D97-AF65-F5344CB8AC3E}">
        <p14:creationId xmlns:p14="http://schemas.microsoft.com/office/powerpoint/2010/main" xmlns="" val="32014202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486"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Прямоугольник 5"/>
          <p:cNvSpPr/>
          <p:nvPr/>
        </p:nvSpPr>
        <p:spPr>
          <a:xfrm>
            <a:off x="500034" y="889844"/>
            <a:ext cx="8143932" cy="5039486"/>
          </a:xfrm>
          <a:prstGeom prst="rect">
            <a:avLst/>
          </a:prstGeom>
        </p:spPr>
        <p:txBody>
          <a:bodyPr wrap="square">
            <a:spAutoFit/>
          </a:bodyPr>
          <a:lstStyle/>
          <a:p>
            <a:pPr algn="ctr"/>
            <a:r>
              <a:rPr lang="ru-RU" sz="2400" b="1" i="1" dirty="0" smtClean="0">
                <a:solidFill>
                  <a:srgbClr val="FF0000"/>
                </a:solidFill>
                <a:latin typeface="Times New Roman" pitchFamily="18" charset="0"/>
                <a:cs typeface="Times New Roman" pitchFamily="18" charset="0"/>
              </a:rPr>
              <a:t>2. Игра «Найди игрушку из такого же материала» .</a:t>
            </a:r>
          </a:p>
          <a:p>
            <a:pPr algn="ctr"/>
            <a:r>
              <a:rPr lang="ru-RU" sz="2400" b="1" i="1" dirty="0" smtClean="0">
                <a:solidFill>
                  <a:srgbClr val="7030A0"/>
                </a:solidFill>
                <a:latin typeface="Times New Roman" pitchFamily="18" charset="0"/>
                <a:cs typeface="Times New Roman" pitchFamily="18" charset="0"/>
              </a:rPr>
              <a:t> - Из какого материала сделан этот слоненок? Из резины. Из резины, значит, он резиновый. Возьми, Вика слоненка. Какой он на ощупь? Холодный, мягкий, гладкий. Передай игрушку Саве и скажи: «Слоненок резиновый». </a:t>
            </a:r>
          </a:p>
          <a:p>
            <a:pPr algn="ctr"/>
            <a:r>
              <a:rPr lang="ru-RU" sz="2400" b="1" i="1" dirty="0" smtClean="0">
                <a:solidFill>
                  <a:srgbClr val="7030A0"/>
                </a:solidFill>
                <a:latin typeface="Times New Roman" pitchFamily="18" charset="0"/>
                <a:cs typeface="Times New Roman" pitchFamily="18" charset="0"/>
              </a:rPr>
              <a:t> - Есть у нас в группе еще резиновые игрушки? Найдите и принесите на этот стол по одной резиновой игрушке. </a:t>
            </a:r>
          </a:p>
          <a:p>
            <a:pPr algn="ctr"/>
            <a:r>
              <a:rPr lang="ru-RU" sz="2400" b="1" i="1" dirty="0" smtClean="0">
                <a:solidFill>
                  <a:srgbClr val="7030A0"/>
                </a:solidFill>
                <a:latin typeface="Times New Roman" pitchFamily="18" charset="0"/>
                <a:cs typeface="Times New Roman" pitchFamily="18" charset="0"/>
              </a:rPr>
              <a:t> - А из какого материала сделана эта пирамидка? Из дерева. Есть ли еще деревянные игрушки в группе? Найдите в группе и принесите на этот стол по 1 деревянной игрушке. Какие они на ощупь? Теплые, твердые, гладкие. </a:t>
            </a:r>
          </a:p>
          <a:p>
            <a:pPr algn="ctr"/>
            <a:r>
              <a:rPr lang="ru-RU" sz="2400" b="1" i="1" dirty="0" smtClean="0">
                <a:solidFill>
                  <a:srgbClr val="7030A0"/>
                </a:solidFill>
                <a:latin typeface="Times New Roman" pitchFamily="18" charset="0"/>
                <a:cs typeface="Times New Roman" pitchFamily="18" charset="0"/>
              </a:rPr>
              <a:t> - Из чего еще делают игрушки? </a:t>
            </a:r>
            <a:endParaRPr lang="ru-RU" sz="2400" b="1"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795603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80000"/>
                <a:satMod val="300000"/>
              </a:schemeClr>
            </a:gs>
            <a:gs pos="0">
              <a:schemeClr val="accent6">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r>
              <a:rPr lang="ru-RU" sz="3600" b="1" dirty="0" smtClean="0">
                <a:solidFill>
                  <a:schemeClr val="accent6">
                    <a:lumMod val="50000"/>
                  </a:schemeClr>
                </a:solidFill>
                <a:effectLst>
                  <a:outerShdw blurRad="38100" dist="38100" dir="2700000" algn="tl">
                    <a:srgbClr val="000000">
                      <a:alpha val="43137"/>
                    </a:srgbClr>
                  </a:outerShdw>
                </a:effectLst>
              </a:rPr>
              <a:t/>
            </a:r>
            <a:br>
              <a:rPr lang="ru-RU" sz="3600" b="1" dirty="0" smtClean="0">
                <a:solidFill>
                  <a:schemeClr val="accent6">
                    <a:lumMod val="50000"/>
                  </a:schemeClr>
                </a:solidFill>
                <a:effectLst>
                  <a:outerShdw blurRad="38100" dist="38100" dir="2700000" algn="tl">
                    <a:srgbClr val="000000">
                      <a:alpha val="43137"/>
                    </a:srgbClr>
                  </a:outerShdw>
                </a:effectLst>
              </a:rPr>
            </a:br>
            <a:r>
              <a:rPr lang="ru-RU" sz="3600" b="1" i="1" dirty="0" smtClean="0">
                <a:solidFill>
                  <a:srgbClr val="FF0000"/>
                </a:solidFill>
                <a:latin typeface="Times New Roman" panose="02020603050405020304" pitchFamily="18" charset="0"/>
                <a:cs typeface="Times New Roman" panose="02020603050405020304" pitchFamily="18" charset="0"/>
              </a:rPr>
              <a:t>Карта к проекту</a:t>
            </a:r>
            <a:br>
              <a:rPr lang="ru-RU" sz="3600" b="1" i="1" dirty="0" smtClean="0">
                <a:solidFill>
                  <a:srgbClr val="FF0000"/>
                </a:solidFill>
                <a:latin typeface="Times New Roman" panose="02020603050405020304" pitchFamily="18" charset="0"/>
                <a:cs typeface="Times New Roman" panose="02020603050405020304" pitchFamily="18" charset="0"/>
              </a:rPr>
            </a:br>
            <a:r>
              <a:rPr lang="ru-RU" sz="3600" b="1" i="1" dirty="0" smtClean="0">
                <a:solidFill>
                  <a:srgbClr val="FF0000"/>
                </a:solidFill>
                <a:latin typeface="Times New Roman" panose="02020603050405020304" pitchFamily="18" charset="0"/>
                <a:cs typeface="Times New Roman" panose="02020603050405020304" pitchFamily="18" charset="0"/>
              </a:rPr>
              <a:t> </a:t>
            </a:r>
            <a:r>
              <a:rPr lang="ru-RU" sz="3600" b="1" i="1" dirty="0">
                <a:solidFill>
                  <a:srgbClr val="FF0000"/>
                </a:solidFill>
                <a:latin typeface="Times New Roman" panose="02020603050405020304" pitchFamily="18" charset="0"/>
                <a:cs typeface="Times New Roman" panose="02020603050405020304" pitchFamily="18" charset="0"/>
              </a:rPr>
              <a:t>«Моя любимая игрушка</a:t>
            </a:r>
            <a:r>
              <a:rPr lang="ru-RU" sz="3600" b="1" i="1" dirty="0" smtClean="0">
                <a:solidFill>
                  <a:srgbClr val="FF0000"/>
                </a:solidFill>
                <a:latin typeface="Times New Roman" panose="02020603050405020304" pitchFamily="18" charset="0"/>
                <a:cs typeface="Times New Roman" panose="02020603050405020304" pitchFamily="18" charset="0"/>
              </a:rPr>
              <a:t>».</a:t>
            </a:r>
            <a:r>
              <a:rPr lang="ru-RU" sz="3600" b="1" i="1" dirty="0">
                <a:solidFill>
                  <a:srgbClr val="FF0000"/>
                </a:solidFill>
                <a:latin typeface="Times New Roman" panose="02020603050405020304" pitchFamily="18" charset="0"/>
                <a:cs typeface="Times New Roman" panose="02020603050405020304" pitchFamily="18" charset="0"/>
              </a:rPr>
              <a:t/>
            </a:r>
            <a:br>
              <a:rPr lang="ru-RU" sz="3600" b="1" i="1" dirty="0">
                <a:solidFill>
                  <a:srgbClr val="FF0000"/>
                </a:solidFill>
                <a:latin typeface="Times New Roman" panose="02020603050405020304" pitchFamily="18" charset="0"/>
                <a:cs typeface="Times New Roman" panose="02020603050405020304" pitchFamily="18" charset="0"/>
              </a:rPr>
            </a:br>
            <a:endParaRPr lang="ru-RU" sz="3600" b="1" i="1" dirty="0">
              <a:solidFill>
                <a:srgbClr val="FF0000"/>
              </a:solidFill>
              <a:latin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xmlns="" val="1689791559"/>
              </p:ext>
            </p:extLst>
          </p:nvPr>
        </p:nvGraphicFramePr>
        <p:xfrm>
          <a:off x="214282" y="1214421"/>
          <a:ext cx="8715436" cy="5360742"/>
        </p:xfrm>
        <a:graphic>
          <a:graphicData uri="http://schemas.openxmlformats.org/drawingml/2006/table">
            <a:tbl>
              <a:tblPr firstRow="1" bandRow="1">
                <a:tableStyleId>{9D7B26C5-4107-4FEC-AEDC-1716B250A1EF}</a:tableStyleId>
              </a:tblPr>
              <a:tblGrid>
                <a:gridCol w="2905145"/>
                <a:gridCol w="2138510"/>
                <a:gridCol w="3671781"/>
              </a:tblGrid>
              <a:tr h="388929">
                <a:tc>
                  <a:txBody>
                    <a:bodyPr/>
                    <a:lstStyle/>
                    <a:p>
                      <a:pPr algn="ctr">
                        <a:lnSpc>
                          <a:spcPct val="115000"/>
                        </a:lnSpc>
                        <a:spcAft>
                          <a:spcPts val="0"/>
                        </a:spcAft>
                      </a:pPr>
                      <a:r>
                        <a:rPr lang="ru-RU" sz="1600" b="1" i="1" kern="1200" dirty="0">
                          <a:solidFill>
                            <a:srgbClr val="0070C0"/>
                          </a:solidFill>
                          <a:effectLst/>
                          <a:latin typeface="Times New Roman" panose="02020603050405020304" pitchFamily="18" charset="0"/>
                          <a:cs typeface="Times New Roman" panose="02020603050405020304" pitchFamily="18" charset="0"/>
                        </a:rPr>
                        <a:t>Образовательная область </a:t>
                      </a:r>
                      <a:endParaRPr lang="ru-RU" sz="1600" b="1" i="1" dirty="0">
                        <a:solidFill>
                          <a:srgbClr val="0070C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70C0"/>
                          </a:solidFill>
                          <a:effectLst/>
                          <a:latin typeface="Times New Roman" panose="02020603050405020304" pitchFamily="18" charset="0"/>
                          <a:cs typeface="Times New Roman" panose="02020603050405020304" pitchFamily="18" charset="0"/>
                        </a:rPr>
                        <a:t>Вид деятельности</a:t>
                      </a:r>
                      <a:endParaRPr lang="ru-RU" sz="1600" b="1" i="1" dirty="0">
                        <a:solidFill>
                          <a:srgbClr val="0070C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70C0"/>
                          </a:solidFill>
                          <a:effectLst/>
                          <a:latin typeface="Times New Roman" panose="02020603050405020304" pitchFamily="18" charset="0"/>
                          <a:cs typeface="Times New Roman" panose="02020603050405020304" pitchFamily="18" charset="0"/>
                        </a:rPr>
                        <a:t>Содержание деятельности</a:t>
                      </a:r>
                      <a:endParaRPr lang="ru-RU" sz="1600" b="1" i="1" dirty="0">
                        <a:solidFill>
                          <a:srgbClr val="0070C0"/>
                        </a:solidFill>
                        <a:effectLst/>
                        <a:latin typeface="Times New Roman" panose="02020603050405020304" pitchFamily="18" charset="0"/>
                        <a:ea typeface="Calibri"/>
                        <a:cs typeface="Times New Roman" panose="02020603050405020304" pitchFamily="18" charset="0"/>
                      </a:endParaRPr>
                    </a:p>
                  </a:txBody>
                  <a:tcPr marL="68874" marR="68874" marT="34437" marB="34437"/>
                </a:tc>
              </a:tr>
              <a:tr h="1530636">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Познание </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Познавательная, познавательно-исследовательская деятельность</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Игровые ситуации: </a:t>
                      </a:r>
                      <a:endParaRPr lang="ru-RU" sz="1600" b="1" i="1" dirty="0">
                        <a:solidFill>
                          <a:srgbClr val="002060"/>
                        </a:solidFill>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1.«У каждой игрушки свое место»;</a:t>
                      </a:r>
                      <a:endParaRPr lang="ru-RU" sz="1600" b="1" i="1" dirty="0">
                        <a:solidFill>
                          <a:srgbClr val="002060"/>
                        </a:solidFill>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2. Игра «Что изменилось? »;</a:t>
                      </a:r>
                      <a:endParaRPr lang="ru-RU" sz="1600" b="1" i="1" dirty="0">
                        <a:solidFill>
                          <a:srgbClr val="002060"/>
                        </a:solidFill>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3. Игра «Найди игрушку из такого же материала» </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r>
              <a:tr h="644906">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Физическая культура </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Двигательная, игровая</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Подвижная игра «Зайка серенький сидит»</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r>
              <a:tr h="932090">
                <a:tc>
                  <a:txBody>
                    <a:bodyPr/>
                    <a:lstStyle/>
                    <a:p>
                      <a:pPr algn="ctr">
                        <a:lnSpc>
                          <a:spcPct val="115000"/>
                        </a:lnSpc>
                        <a:spcAft>
                          <a:spcPts val="0"/>
                        </a:spcAft>
                      </a:pPr>
                      <a:r>
                        <a:rPr lang="ru-RU" sz="1600" b="1" i="1" kern="1200">
                          <a:solidFill>
                            <a:srgbClr val="002060"/>
                          </a:solidFill>
                          <a:effectLst/>
                          <a:latin typeface="Times New Roman" panose="02020603050405020304" pitchFamily="18" charset="0"/>
                          <a:cs typeface="Times New Roman" panose="02020603050405020304" pitchFamily="18" charset="0"/>
                        </a:rPr>
                        <a:t>Коммуникация </a:t>
                      </a:r>
                      <a:endParaRPr lang="ru-RU" sz="1600" b="1" i="1">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Коммуникативная </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Заучивание стихотворений из книги А. </a:t>
                      </a:r>
                      <a:r>
                        <a:rPr lang="ru-RU" sz="1600" b="1" i="1" kern="1200" dirty="0" err="1">
                          <a:solidFill>
                            <a:srgbClr val="002060"/>
                          </a:solidFill>
                          <a:effectLst/>
                          <a:latin typeface="Times New Roman" panose="02020603050405020304" pitchFamily="18" charset="0"/>
                          <a:cs typeface="Times New Roman" panose="02020603050405020304" pitchFamily="18" charset="0"/>
                        </a:rPr>
                        <a:t>Барто</a:t>
                      </a:r>
                      <a:r>
                        <a:rPr lang="ru-RU" sz="1600" b="1" i="1" kern="1200" dirty="0">
                          <a:solidFill>
                            <a:srgbClr val="002060"/>
                          </a:solidFill>
                          <a:effectLst/>
                          <a:latin typeface="Times New Roman" panose="02020603050405020304" pitchFamily="18" charset="0"/>
                          <a:cs typeface="Times New Roman" panose="02020603050405020304" pitchFamily="18" charset="0"/>
                        </a:rPr>
                        <a:t>: «Мишка», «Зайка», «Грузовик».</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r>
              <a:tr h="644906">
                <a:tc>
                  <a:txBody>
                    <a:bodyPr/>
                    <a:lstStyle/>
                    <a:p>
                      <a:pPr algn="ctr">
                        <a:lnSpc>
                          <a:spcPct val="115000"/>
                        </a:lnSpc>
                        <a:spcAft>
                          <a:spcPts val="0"/>
                        </a:spcAft>
                      </a:pPr>
                      <a:r>
                        <a:rPr lang="ru-RU" sz="1600" b="1" i="1" kern="1200">
                          <a:solidFill>
                            <a:srgbClr val="002060"/>
                          </a:solidFill>
                          <a:effectLst/>
                          <a:latin typeface="Times New Roman" panose="02020603050405020304" pitchFamily="18" charset="0"/>
                          <a:cs typeface="Times New Roman" panose="02020603050405020304" pitchFamily="18" charset="0"/>
                        </a:rPr>
                        <a:t>Труд</a:t>
                      </a:r>
                      <a:endParaRPr lang="ru-RU" sz="1600" b="1" i="1">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Трудовая </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anose="02020603050405020304" pitchFamily="18" charset="0"/>
                          <a:cs typeface="Times New Roman" panose="02020603050405020304" pitchFamily="18" charset="0"/>
                        </a:rPr>
                        <a:t>Убираем машины в </a:t>
                      </a:r>
                      <a:r>
                        <a:rPr lang="ru-RU" sz="1600" b="1" i="1" kern="1200" dirty="0" smtClean="0">
                          <a:solidFill>
                            <a:srgbClr val="002060"/>
                          </a:solidFill>
                          <a:effectLst/>
                          <a:latin typeface="Times New Roman" panose="02020603050405020304" pitchFamily="18" charset="0"/>
                          <a:cs typeface="Times New Roman" panose="02020603050405020304" pitchFamily="18" charset="0"/>
                        </a:rPr>
                        <a:t>гараж, </a:t>
                      </a:r>
                      <a:r>
                        <a:rPr lang="ru-RU" sz="1600" b="1" i="1" kern="1200" dirty="0">
                          <a:solidFill>
                            <a:srgbClr val="002060"/>
                          </a:solidFill>
                          <a:effectLst/>
                          <a:latin typeface="Times New Roman" panose="02020603050405020304" pitchFamily="18" charset="0"/>
                          <a:cs typeface="Times New Roman" panose="02020603050405020304" pitchFamily="18" charset="0"/>
                        </a:rPr>
                        <a:t>моем наши </a:t>
                      </a:r>
                      <a:r>
                        <a:rPr lang="ru-RU" sz="1600" b="1" i="1" kern="1200" dirty="0" smtClean="0">
                          <a:solidFill>
                            <a:srgbClr val="002060"/>
                          </a:solidFill>
                          <a:effectLst/>
                          <a:latin typeface="Times New Roman" panose="02020603050405020304" pitchFamily="18" charset="0"/>
                          <a:cs typeface="Times New Roman" panose="02020603050405020304" pitchFamily="18" charset="0"/>
                        </a:rPr>
                        <a:t>машины , куклы</a:t>
                      </a:r>
                      <a:endParaRPr lang="ru-RU" sz="1600" b="1" i="1" dirty="0">
                        <a:solidFill>
                          <a:srgbClr val="002060"/>
                        </a:solidFill>
                        <a:effectLst/>
                        <a:latin typeface="Times New Roman" panose="02020603050405020304" pitchFamily="18" charset="0"/>
                        <a:ea typeface="Calibri"/>
                        <a:cs typeface="Times New Roman" panose="02020603050405020304" pitchFamily="18" charset="0"/>
                      </a:endParaRPr>
                    </a:p>
                  </a:txBody>
                  <a:tcPr marL="68874" marR="68874" marT="34437" marB="34437"/>
                </a:tc>
              </a:tr>
              <a:tr h="1219275">
                <a:tc>
                  <a:txBody>
                    <a:bodyPr/>
                    <a:lstStyle/>
                    <a:p>
                      <a:pPr algn="ctr">
                        <a:lnSpc>
                          <a:spcPct val="115000"/>
                        </a:lnSpc>
                        <a:spcAft>
                          <a:spcPts val="0"/>
                        </a:spcAft>
                      </a:pPr>
                      <a:r>
                        <a:rPr lang="ru-RU" sz="1600" b="1" i="1" kern="1200" dirty="0">
                          <a:solidFill>
                            <a:srgbClr val="002060"/>
                          </a:solidFill>
                          <a:effectLst/>
                          <a:latin typeface="Times New Roman" pitchFamily="18" charset="0"/>
                          <a:cs typeface="Times New Roman" pitchFamily="18" charset="0"/>
                        </a:rPr>
                        <a:t>Конструирование </a:t>
                      </a:r>
                      <a:endParaRPr lang="ru-RU" sz="1600" b="1" i="1" dirty="0">
                        <a:solidFill>
                          <a:srgbClr val="002060"/>
                        </a:solidFill>
                        <a:effectLst/>
                        <a:latin typeface="Times New Roman" pitchFamily="18" charset="0"/>
                        <a:ea typeface="Calibri"/>
                        <a:cs typeface="Times New Roman"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itchFamily="18" charset="0"/>
                          <a:cs typeface="Times New Roman" pitchFamily="18" charset="0"/>
                        </a:rPr>
                        <a:t>Игровая, коммуникативная, продуктивная</a:t>
                      </a:r>
                      <a:endParaRPr lang="ru-RU" sz="1600" b="1" i="1" dirty="0">
                        <a:solidFill>
                          <a:srgbClr val="002060"/>
                        </a:solidFill>
                        <a:effectLst/>
                        <a:latin typeface="Times New Roman" pitchFamily="18" charset="0"/>
                        <a:ea typeface="Calibri"/>
                        <a:cs typeface="Times New Roman" pitchFamily="18" charset="0"/>
                      </a:endParaRPr>
                    </a:p>
                  </a:txBody>
                  <a:tcPr marL="68874" marR="68874" marT="34437" marB="34437"/>
                </a:tc>
                <a:tc>
                  <a:txBody>
                    <a:bodyPr/>
                    <a:lstStyle/>
                    <a:p>
                      <a:pPr algn="ctr">
                        <a:lnSpc>
                          <a:spcPct val="115000"/>
                        </a:lnSpc>
                        <a:spcAft>
                          <a:spcPts val="0"/>
                        </a:spcAft>
                      </a:pPr>
                      <a:r>
                        <a:rPr lang="ru-RU" sz="1600" b="1" i="1" kern="1200" dirty="0">
                          <a:solidFill>
                            <a:srgbClr val="002060"/>
                          </a:solidFill>
                          <a:effectLst/>
                          <a:latin typeface="Times New Roman" pitchFamily="18" charset="0"/>
                          <a:cs typeface="Times New Roman" pitchFamily="18" charset="0"/>
                        </a:rPr>
                        <a:t> </a:t>
                      </a:r>
                      <a:r>
                        <a:rPr lang="ru-RU" sz="1600" b="1" i="1" kern="1200" dirty="0" err="1" smtClean="0">
                          <a:solidFill>
                            <a:srgbClr val="002060"/>
                          </a:solidFill>
                          <a:effectLst/>
                          <a:latin typeface="Times New Roman" pitchFamily="18" charset="0"/>
                          <a:cs typeface="Times New Roman" pitchFamily="18" charset="0"/>
                        </a:rPr>
                        <a:t>Лего</a:t>
                      </a:r>
                      <a:r>
                        <a:rPr lang="ru-RU" sz="1600" b="1" i="1" kern="1200" dirty="0" smtClean="0">
                          <a:solidFill>
                            <a:srgbClr val="002060"/>
                          </a:solidFill>
                          <a:effectLst/>
                          <a:latin typeface="Times New Roman" pitchFamily="18" charset="0"/>
                          <a:cs typeface="Times New Roman" pitchFamily="18" charset="0"/>
                        </a:rPr>
                        <a:t> - конструирование</a:t>
                      </a:r>
                    </a:p>
                    <a:p>
                      <a:pPr algn="ctr">
                        <a:lnSpc>
                          <a:spcPct val="115000"/>
                        </a:lnSpc>
                        <a:spcAft>
                          <a:spcPts val="0"/>
                        </a:spcAft>
                      </a:pPr>
                      <a:r>
                        <a:rPr lang="ru-RU" sz="1600" b="1" i="1" dirty="0" smtClean="0">
                          <a:solidFill>
                            <a:srgbClr val="002060"/>
                          </a:solidFill>
                          <a:effectLst/>
                          <a:latin typeface="Times New Roman" pitchFamily="18" charset="0"/>
                          <a:ea typeface="Calibri"/>
                          <a:cs typeface="Times New Roman" pitchFamily="18" charset="0"/>
                        </a:rPr>
                        <a:t>1.«Построим дорожку красного цвета»;</a:t>
                      </a:r>
                    </a:p>
                    <a:p>
                      <a:pPr algn="ctr">
                        <a:lnSpc>
                          <a:spcPct val="115000"/>
                        </a:lnSpc>
                        <a:spcAft>
                          <a:spcPts val="0"/>
                        </a:spcAft>
                      </a:pPr>
                      <a:r>
                        <a:rPr lang="ru-RU" sz="1600" b="1" i="1" dirty="0" smtClean="0">
                          <a:solidFill>
                            <a:srgbClr val="002060"/>
                          </a:solidFill>
                          <a:effectLst/>
                          <a:latin typeface="Times New Roman" pitchFamily="18" charset="0"/>
                          <a:ea typeface="Calibri"/>
                          <a:cs typeface="Times New Roman" pitchFamily="18" charset="0"/>
                        </a:rPr>
                        <a:t>2. «Заботливые строители»</a:t>
                      </a:r>
                      <a:endParaRPr lang="ru-RU" sz="1600" b="1" i="1" dirty="0">
                        <a:solidFill>
                          <a:srgbClr val="002060"/>
                        </a:solidFill>
                        <a:effectLst/>
                        <a:latin typeface="Times New Roman" pitchFamily="18" charset="0"/>
                        <a:ea typeface="Calibri"/>
                        <a:cs typeface="Times New Roman" pitchFamily="18" charset="0"/>
                      </a:endParaRPr>
                    </a:p>
                  </a:txBody>
                  <a:tcPr marL="68874" marR="68874" marT="34437" marB="34437"/>
                </a:tc>
              </a:tr>
            </a:tbl>
          </a:graphicData>
        </a:graphic>
      </p:graphicFrame>
    </p:spTree>
    <p:extLst>
      <p:ext uri="{BB962C8B-B14F-4D97-AF65-F5344CB8AC3E}">
        <p14:creationId xmlns:p14="http://schemas.microsoft.com/office/powerpoint/2010/main" xmlns="" val="1963410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486"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20486" name="Picture 6" descr="377f0857764b"/>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1560" y="760577"/>
            <a:ext cx="2981325" cy="29908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Прямоугольник 3"/>
          <p:cNvSpPr/>
          <p:nvPr/>
        </p:nvSpPr>
        <p:spPr>
          <a:xfrm>
            <a:off x="3491880" y="836711"/>
            <a:ext cx="5184576" cy="2308324"/>
          </a:xfrm>
          <a:prstGeom prst="rect">
            <a:avLst/>
          </a:prstGeom>
        </p:spPr>
        <p:txBody>
          <a:bodyPr wrap="square">
            <a:spAutoFit/>
          </a:bodyPr>
          <a:lstStyle/>
          <a:p>
            <a:pPr algn="ctr"/>
            <a:r>
              <a:rPr lang="ru-RU" sz="7200" b="1" i="1" dirty="0" smtClean="0">
                <a:solidFill>
                  <a:srgbClr val="FF0000"/>
                </a:solidFill>
                <a:latin typeface="Times New Roman" panose="02020603050405020304" pitchFamily="18" charset="0"/>
                <a:cs typeface="Times New Roman" panose="02020603050405020304" pitchFamily="18" charset="0"/>
              </a:rPr>
              <a:t>Спасибо за внимание!</a:t>
            </a:r>
          </a:p>
        </p:txBody>
      </p:sp>
      <p:pic>
        <p:nvPicPr>
          <p:cNvPr id="5"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Прямоугольник 5"/>
          <p:cNvSpPr/>
          <p:nvPr/>
        </p:nvSpPr>
        <p:spPr>
          <a:xfrm>
            <a:off x="357158" y="571480"/>
            <a:ext cx="8215370" cy="4832092"/>
          </a:xfrm>
          <a:prstGeom prst="rect">
            <a:avLst/>
          </a:prstGeom>
        </p:spPr>
        <p:txBody>
          <a:bodyPr wrap="square">
            <a:spAutoFit/>
          </a:bodyPr>
          <a:lstStyle/>
          <a:p>
            <a:pPr algn="ctr"/>
            <a:r>
              <a:rPr lang="ru-RU" sz="2800" b="1" i="1" u="sng" dirty="0" smtClean="0">
                <a:solidFill>
                  <a:srgbClr val="FF0000"/>
                </a:solidFill>
                <a:latin typeface="Times New Roman" pitchFamily="18" charset="0"/>
                <a:cs typeface="Times New Roman" pitchFamily="18" charset="0"/>
              </a:rPr>
              <a:t>Литература:</a:t>
            </a:r>
            <a:endParaRPr lang="ru-RU" sz="2800" b="1" i="1" dirty="0" smtClean="0">
              <a:solidFill>
                <a:srgbClr val="FF0000"/>
              </a:solidFill>
              <a:latin typeface="Times New Roman" pitchFamily="18" charset="0"/>
              <a:cs typeface="Times New Roman" pitchFamily="18" charset="0"/>
            </a:endParaRPr>
          </a:p>
          <a:p>
            <a:pPr algn="ctr"/>
            <a:r>
              <a:rPr lang="ru-RU" sz="2800" b="1" i="1" dirty="0" smtClean="0">
                <a:latin typeface="Times New Roman" pitchFamily="18" charset="0"/>
                <a:cs typeface="Times New Roman" pitchFamily="18" charset="0"/>
              </a:rPr>
              <a:t>1. Комплексные занятия по программе «От рождения до школы» под ред. Н.Е. </a:t>
            </a:r>
            <a:r>
              <a:rPr lang="ru-RU" sz="2800" b="1" i="1" dirty="0" err="1" smtClean="0">
                <a:latin typeface="Times New Roman" pitchFamily="18" charset="0"/>
                <a:cs typeface="Times New Roman" pitchFamily="18" charset="0"/>
              </a:rPr>
              <a:t>Вераксы</a:t>
            </a:r>
            <a:r>
              <a:rPr lang="ru-RU" sz="2800" b="1" i="1" dirty="0" smtClean="0">
                <a:latin typeface="Times New Roman" pitchFamily="18" charset="0"/>
                <a:cs typeface="Times New Roman" pitchFamily="18" charset="0"/>
              </a:rPr>
              <a:t>, Т.С. Комаровой, М.А. Васильевой. Первая младшая группа / авт. сост. О.П. Власенко [и др.]. – Волгоград: Учитель, 2011. – 292 с.</a:t>
            </a:r>
          </a:p>
          <a:p>
            <a:pPr algn="ctr"/>
            <a:r>
              <a:rPr lang="ru-RU" sz="2800" b="1" i="1" dirty="0" smtClean="0">
                <a:latin typeface="Times New Roman" pitchFamily="18" charset="0"/>
                <a:cs typeface="Times New Roman" pitchFamily="18" charset="0"/>
              </a:rPr>
              <a:t>2. А. </a:t>
            </a:r>
            <a:r>
              <a:rPr lang="ru-RU" sz="2800" b="1" i="1" dirty="0" err="1" smtClean="0">
                <a:latin typeface="Times New Roman" pitchFamily="18" charset="0"/>
                <a:cs typeface="Times New Roman" pitchFamily="18" charset="0"/>
              </a:rPr>
              <a:t>Барто</a:t>
            </a:r>
            <a:r>
              <a:rPr lang="ru-RU" sz="2800" b="1" i="1" dirty="0" smtClean="0">
                <a:latin typeface="Times New Roman" pitchFamily="18" charset="0"/>
                <a:cs typeface="Times New Roman" pitchFamily="18" charset="0"/>
              </a:rPr>
              <a:t>. Игрушки.</a:t>
            </a:r>
          </a:p>
          <a:p>
            <a:pPr algn="ctr"/>
            <a:r>
              <a:rPr lang="ru-RU" sz="2800" b="1" i="1" dirty="0" smtClean="0">
                <a:latin typeface="Times New Roman" pitchFamily="18" charset="0"/>
                <a:cs typeface="Times New Roman" pitchFamily="18" charset="0"/>
              </a:rPr>
              <a:t>3. Загадки для развития речи, внимания, памяти и абстрактного мышления / сост. О.В. </a:t>
            </a:r>
            <a:r>
              <a:rPr lang="ru-RU" sz="2800" b="1" i="1" dirty="0" err="1" smtClean="0">
                <a:latin typeface="Times New Roman" pitchFamily="18" charset="0"/>
                <a:cs typeface="Times New Roman" pitchFamily="18" charset="0"/>
              </a:rPr>
              <a:t>Узорова</a:t>
            </a:r>
            <a:r>
              <a:rPr lang="ru-RU" sz="2800" b="1" i="1" dirty="0" smtClean="0">
                <a:latin typeface="Times New Roman" pitchFamily="18" charset="0"/>
                <a:cs typeface="Times New Roman" pitchFamily="18" charset="0"/>
              </a:rPr>
              <a:t>, Е.А. Нефедова. М.: АСТ: </a:t>
            </a:r>
            <a:r>
              <a:rPr lang="ru-RU" sz="2800" b="1" i="1" dirty="0" err="1" smtClean="0">
                <a:latin typeface="Times New Roman" pitchFamily="18" charset="0"/>
                <a:cs typeface="Times New Roman" pitchFamily="18" charset="0"/>
              </a:rPr>
              <a:t>Астрель</a:t>
            </a:r>
            <a:r>
              <a:rPr lang="ru-RU" sz="2800" b="1" i="1" dirty="0" smtClean="0">
                <a:latin typeface="Times New Roman" pitchFamily="18" charset="0"/>
                <a:cs typeface="Times New Roman" pitchFamily="18" charset="0"/>
              </a:rPr>
              <a:t>, 2005. – 222 с.</a:t>
            </a:r>
          </a:p>
          <a:p>
            <a:pPr algn="ctr"/>
            <a:r>
              <a:rPr lang="ru-RU" sz="2800" b="1" i="1" dirty="0" smtClean="0">
                <a:latin typeface="Times New Roman" pitchFamily="18" charset="0"/>
                <a:cs typeface="Times New Roman" pitchFamily="18" charset="0"/>
              </a:rPr>
              <a:t>4. Интернет – ресурсы.</a:t>
            </a:r>
            <a:endParaRPr lang="ru-RU" sz="2800" b="1" i="1" dirty="0">
              <a:latin typeface="Times New Roman" pitchFamily="18" charset="0"/>
              <a:cs typeface="Times New Roman" pitchFamily="18" charset="0"/>
            </a:endParaRPr>
          </a:p>
        </p:txBody>
      </p:sp>
    </p:spTree>
    <p:extLst>
      <p:ext uri="{BB962C8B-B14F-4D97-AF65-F5344CB8AC3E}">
        <p14:creationId xmlns:p14="http://schemas.microsoft.com/office/powerpoint/2010/main" xmlns="" val="3779560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http://player.myshared.ru/329962/data/images/img2.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38" y="1983"/>
            <a:ext cx="9142964"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Заголовок 1"/>
          <p:cNvSpPr>
            <a:spLocks noGrp="1"/>
          </p:cNvSpPr>
          <p:nvPr>
            <p:ph type="title"/>
          </p:nvPr>
        </p:nvSpPr>
        <p:spPr>
          <a:xfrm>
            <a:off x="714348" y="571480"/>
            <a:ext cx="7972452" cy="5857916"/>
          </a:xfrm>
        </p:spPr>
        <p:txBody>
          <a:bodyPr>
            <a:noAutofit/>
          </a:bodyPr>
          <a:lstStyle/>
          <a:p>
            <a:r>
              <a:rPr lang="ru-RU" sz="3600" b="1" i="1" dirty="0" smtClean="0">
                <a:solidFill>
                  <a:srgbClr val="002060"/>
                </a:solidFill>
                <a:latin typeface="Times New Roman" pitchFamily="18" charset="0"/>
                <a:cs typeface="Times New Roman" pitchFamily="18" charset="0"/>
              </a:rPr>
              <a:t>Тип проекта:</a:t>
            </a:r>
            <a:br>
              <a:rPr lang="ru-RU" sz="3600" b="1"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 творческий, групповой.</a:t>
            </a:r>
            <a:br>
              <a:rPr lang="ru-RU" sz="3600" i="1" dirty="0" smtClean="0">
                <a:solidFill>
                  <a:srgbClr val="002060"/>
                </a:solidFill>
                <a:latin typeface="Times New Roman" pitchFamily="18" charset="0"/>
                <a:cs typeface="Times New Roman" pitchFamily="18" charset="0"/>
              </a:rPr>
            </a:br>
            <a:r>
              <a:rPr lang="ru-RU" sz="3600" b="1" i="1" dirty="0" smtClean="0">
                <a:solidFill>
                  <a:srgbClr val="002060"/>
                </a:solidFill>
                <a:latin typeface="Times New Roman" pitchFamily="18" charset="0"/>
                <a:cs typeface="Times New Roman" pitchFamily="18" charset="0"/>
              </a:rPr>
              <a:t>Продолжительность проекта:</a:t>
            </a:r>
            <a:r>
              <a:rPr lang="ru-RU" sz="3600" i="1" dirty="0" smtClean="0">
                <a:solidFill>
                  <a:srgbClr val="002060"/>
                </a:solidFill>
                <a:latin typeface="Times New Roman" pitchFamily="18" charset="0"/>
                <a:cs typeface="Times New Roman" pitchFamily="18" charset="0"/>
              </a:rPr>
              <a:t> </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краткосрочный (2 недели).</a:t>
            </a:r>
            <a:br>
              <a:rPr lang="ru-RU" sz="3600" i="1" dirty="0" smtClean="0">
                <a:solidFill>
                  <a:srgbClr val="002060"/>
                </a:solidFill>
                <a:latin typeface="Times New Roman" pitchFamily="18" charset="0"/>
                <a:cs typeface="Times New Roman" pitchFamily="18" charset="0"/>
              </a:rPr>
            </a:br>
            <a:r>
              <a:rPr lang="ru-RU" sz="3600" b="1" i="1" dirty="0" smtClean="0">
                <a:solidFill>
                  <a:srgbClr val="002060"/>
                </a:solidFill>
                <a:latin typeface="Times New Roman" pitchFamily="18" charset="0"/>
                <a:cs typeface="Times New Roman" pitchFamily="18" charset="0"/>
              </a:rPr>
              <a:t>Участники проекта:</a:t>
            </a:r>
            <a:r>
              <a:rPr lang="ru-RU" sz="3600" i="1" dirty="0" smtClean="0">
                <a:solidFill>
                  <a:srgbClr val="002060"/>
                </a:solidFill>
                <a:latin typeface="Times New Roman" pitchFamily="18" charset="0"/>
                <a:cs typeface="Times New Roman" pitchFamily="18" charset="0"/>
              </a:rPr>
              <a:t> </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дети, воспитатели, родители.</a:t>
            </a:r>
            <a:br>
              <a:rPr lang="ru-RU" sz="3600" i="1" dirty="0" smtClean="0">
                <a:solidFill>
                  <a:srgbClr val="002060"/>
                </a:solidFill>
                <a:latin typeface="Times New Roman" pitchFamily="18" charset="0"/>
                <a:cs typeface="Times New Roman" pitchFamily="18" charset="0"/>
              </a:rPr>
            </a:br>
            <a:r>
              <a:rPr lang="ru-RU" sz="3600" b="1" i="1" dirty="0" smtClean="0">
                <a:solidFill>
                  <a:srgbClr val="002060"/>
                </a:solidFill>
                <a:latin typeface="Times New Roman" pitchFamily="18" charset="0"/>
                <a:cs typeface="Times New Roman" pitchFamily="18" charset="0"/>
              </a:rPr>
              <a:t>Возраст детей:</a:t>
            </a:r>
            <a:br>
              <a:rPr lang="ru-RU" sz="3600" b="1"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 2-3 года.</a:t>
            </a:r>
            <a:r>
              <a:rPr lang="ru-RU" sz="4000" i="1" dirty="0" smtClean="0">
                <a:solidFill>
                  <a:schemeClr val="accent5">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ru-RU" sz="4000" i="1" dirty="0" smtClean="0">
                <a:solidFill>
                  <a:schemeClr val="accent5">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3200" i="1" dirty="0" smtClean="0">
                <a:solidFill>
                  <a:schemeClr val="tx2">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ru-RU" sz="3200" i="1" dirty="0" smtClean="0">
                <a:solidFill>
                  <a:schemeClr val="tx2">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endParaRPr lang="ru-RU" sz="3200" i="1" dirty="0">
              <a:solidFill>
                <a:schemeClr val="tx2">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0" y="3000372"/>
            <a:ext cx="1071538" cy="3643338"/>
          </a:xfrm>
        </p:spPr>
        <p:txBody>
          <a:bodyPr>
            <a:normAutofit/>
          </a:bodyPr>
          <a:lstStyle/>
          <a:p>
            <a:endParaRPr lang="ru-RU" dirty="0" smtClean="0"/>
          </a:p>
          <a:p>
            <a:endParaRPr lang="ru-RU" dirty="0" smtClean="0"/>
          </a:p>
          <a:p>
            <a:pPr marL="0" indent="0" algn="ctr">
              <a:buNone/>
            </a:pPr>
            <a:r>
              <a:rPr lang="ru-RU" sz="5000" b="1" dirty="0" smtClean="0"/>
              <a:t>  </a:t>
            </a:r>
            <a:endParaRPr lang="ru-RU" sz="3600" i="1" dirty="0" smtClean="0">
              <a:solidFill>
                <a:srgbClr val="7030A0"/>
              </a:solidFill>
              <a:latin typeface="Times New Roman" panose="02020603050405020304" pitchFamily="18" charset="0"/>
              <a:cs typeface="Times New Roman" panose="02020603050405020304" pitchFamily="18" charset="0"/>
            </a:endParaRPr>
          </a:p>
        </p:txBody>
      </p:sp>
      <p:pic>
        <p:nvPicPr>
          <p:cNvPr id="6" name="Picture 4" descr="377f0857764b"/>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4019550"/>
            <a:ext cx="2928927" cy="262416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50370360.jpg"/>
          <p:cNvPicPr>
            <a:picLocks noChangeAspect="1"/>
          </p:cNvPicPr>
          <p:nvPr/>
        </p:nvPicPr>
        <p:blipFill>
          <a:blip r:embed="rId2" cstate="print"/>
          <a:stretch>
            <a:fillRect/>
          </a:stretch>
        </p:blipFill>
        <p:spPr>
          <a:xfrm>
            <a:off x="1" y="0"/>
            <a:ext cx="9144000" cy="6857999"/>
          </a:xfrm>
          <a:prstGeom prst="rect">
            <a:avLst/>
          </a:prstGeom>
        </p:spPr>
      </p:pic>
      <p:sp>
        <p:nvSpPr>
          <p:cNvPr id="2" name="Прямоугольник 1"/>
          <p:cNvSpPr/>
          <p:nvPr/>
        </p:nvSpPr>
        <p:spPr>
          <a:xfrm>
            <a:off x="500034" y="642918"/>
            <a:ext cx="8001056" cy="5509200"/>
          </a:xfrm>
          <a:prstGeom prst="rect">
            <a:avLst/>
          </a:prstGeom>
        </p:spPr>
        <p:txBody>
          <a:bodyPr wrap="square">
            <a:spAutoFit/>
          </a:bodyPr>
          <a:lstStyle/>
          <a:p>
            <a:pPr algn="ctr"/>
            <a:r>
              <a:rPr lang="ru-RU" sz="4000" b="1" i="1" dirty="0" smtClean="0">
                <a:solidFill>
                  <a:srgbClr val="00B050"/>
                </a:solidFill>
                <a:latin typeface="Times New Roman" pitchFamily="18" charset="0"/>
                <a:cs typeface="Times New Roman" pitchFamily="18" charset="0"/>
              </a:rPr>
              <a:t>Актуальность проблемы</a:t>
            </a:r>
            <a:r>
              <a:rPr lang="ru-RU" sz="4000" i="1" dirty="0" smtClean="0">
                <a:solidFill>
                  <a:srgbClr val="00B050"/>
                </a:solidFill>
                <a:latin typeface="Times New Roman" pitchFamily="18" charset="0"/>
                <a:cs typeface="Times New Roman" pitchFamily="18" charset="0"/>
              </a:rPr>
              <a:t>: </a:t>
            </a:r>
          </a:p>
          <a:p>
            <a:pPr algn="ctr"/>
            <a:r>
              <a:rPr lang="ru-RU" sz="2400" i="1" dirty="0" smtClean="0">
                <a:solidFill>
                  <a:srgbClr val="002060"/>
                </a:solidFill>
                <a:latin typeface="Times New Roman" pitchFamily="18" charset="0"/>
                <a:cs typeface="Times New Roman" pitchFamily="18" charset="0"/>
              </a:rPr>
              <a:t>Важнейшей составной частью образовательной среды являются игра и игрушка. Игрушки для ребенка - это та «среда», которая позволяет исследовать окружающий мир, формировать и реализовывать творческие способности, выражать чувства; игрушки учат общаться и познавать себя. Подбор игрушек - дело серьезное и ответственное. От успешного решения этой проблемы зависят настроение ребенка и прогресс в его развитии. Иногда взрослые расстраиваются, даже сердятся на ребенка за то, что игрушки не используются, не подозревая, что он просто не умеет во все это играть. Сами по себе игрушки ничего для ребенка не будут значить, если он не знает, как и во что с ними играть.</a:t>
            </a:r>
            <a:endParaRPr lang="ru-RU" sz="2400" i="1" dirty="0">
              <a:solidFill>
                <a:srgbClr val="00206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36" y="0"/>
            <a:ext cx="9142964"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Содержимое 2"/>
          <p:cNvSpPr>
            <a:spLocks noGrp="1"/>
          </p:cNvSpPr>
          <p:nvPr>
            <p:ph idx="1"/>
          </p:nvPr>
        </p:nvSpPr>
        <p:spPr>
          <a:xfrm>
            <a:off x="214282" y="0"/>
            <a:ext cx="8715436" cy="6500834"/>
          </a:xfrm>
        </p:spPr>
        <p:txBody>
          <a:bodyPr>
            <a:normAutofit fontScale="92500" lnSpcReduction="10000"/>
          </a:bodyPr>
          <a:lstStyle/>
          <a:p>
            <a:pPr marL="0" indent="0" algn="ctr">
              <a:buNone/>
            </a:pPr>
            <a:endParaRPr lang="ru-RU" sz="22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ru-RU" sz="39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Цель проекта:</a:t>
            </a:r>
          </a:p>
          <a:p>
            <a:pPr marL="0" indent="0" algn="ctr">
              <a:buNone/>
            </a:pPr>
            <a:r>
              <a:rPr lang="ru-RU" sz="3600" b="1" i="1" dirty="0">
                <a:solidFill>
                  <a:srgbClr val="FF0000"/>
                </a:solidFill>
                <a:latin typeface="Times New Roman" pitchFamily="18" charset="0"/>
                <a:cs typeface="Times New Roman" pitchFamily="18" charset="0"/>
              </a:rPr>
              <a:t>Ф</a:t>
            </a:r>
            <a:r>
              <a:rPr lang="ru-RU" sz="3600" b="1" i="1" dirty="0" smtClean="0">
                <a:solidFill>
                  <a:srgbClr val="FF0000"/>
                </a:solidFill>
                <a:latin typeface="Times New Roman" pitchFamily="18" charset="0"/>
                <a:cs typeface="Times New Roman" pitchFamily="18" charset="0"/>
              </a:rPr>
              <a:t>ормировать </a:t>
            </a:r>
            <a:r>
              <a:rPr lang="ru-RU" sz="3600" b="1" i="1" dirty="0">
                <a:solidFill>
                  <a:srgbClr val="FF0000"/>
                </a:solidFill>
                <a:latin typeface="Times New Roman" pitchFamily="18" charset="0"/>
                <a:cs typeface="Times New Roman" pitchFamily="18" charset="0"/>
              </a:rPr>
              <a:t>у детей социально - </a:t>
            </a:r>
            <a:r>
              <a:rPr lang="ru-RU" sz="3600" b="1" i="1" dirty="0" smtClean="0">
                <a:solidFill>
                  <a:srgbClr val="FF0000"/>
                </a:solidFill>
                <a:latin typeface="Times New Roman" pitchFamily="18" charset="0"/>
                <a:cs typeface="Times New Roman" pitchFamily="18" charset="0"/>
              </a:rPr>
              <a:t>нравственные качества </a:t>
            </a:r>
            <a:r>
              <a:rPr lang="ru-RU" sz="3600" b="1" i="1" dirty="0">
                <a:solidFill>
                  <a:srgbClr val="FF0000"/>
                </a:solidFill>
                <a:latin typeface="Times New Roman" pitchFamily="18" charset="0"/>
                <a:cs typeface="Times New Roman" pitchFamily="18" charset="0"/>
              </a:rPr>
              <a:t>через организацию разных видов деятельности: игровой, познавательной, продуктивной. Овладение детьми игровыми действиями, отражающие известные им жизненные ситуации. </a:t>
            </a:r>
            <a:r>
              <a:rPr lang="ru-RU" sz="3600" b="1" i="1" dirty="0" smtClean="0">
                <a:solidFill>
                  <a:srgbClr val="FF0000"/>
                </a:solidFill>
                <a:latin typeface="Times New Roman" pitchFamily="18" charset="0"/>
                <a:cs typeface="Times New Roman" pitchFamily="18" charset="0"/>
              </a:rPr>
              <a:t>Познакомить детей с обобщающим понятием «игрушки», формирование знаний о свойствах, качествах и функциональном назначении игрушек.</a:t>
            </a:r>
          </a:p>
          <a:p>
            <a:pPr marL="0" indent="0" algn="ctr">
              <a:lnSpc>
                <a:spcPct val="120000"/>
              </a:lnSpc>
              <a:buNone/>
            </a:pPr>
            <a:endParaRPr lang="ru-RU" sz="2200" b="1" i="1" dirty="0">
              <a:solidFill>
                <a:srgbClr val="00B0F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50370360.jpg"/>
          <p:cNvPicPr>
            <a:picLocks noGrp="1" noChangeAspect="1"/>
          </p:cNvPicPr>
          <p:nvPr>
            <p:ph idx="1"/>
          </p:nvPr>
        </p:nvPicPr>
        <p:blipFill>
          <a:blip r:embed="rId2" cstate="print"/>
          <a:stretch>
            <a:fillRect/>
          </a:stretch>
        </p:blipFill>
        <p:spPr>
          <a:xfrm>
            <a:off x="0" y="0"/>
            <a:ext cx="9143999" cy="6857999"/>
          </a:xfrm>
        </p:spPr>
      </p:pic>
      <p:sp>
        <p:nvSpPr>
          <p:cNvPr id="2" name="Заголовок 1"/>
          <p:cNvSpPr>
            <a:spLocks noGrp="1"/>
          </p:cNvSpPr>
          <p:nvPr>
            <p:ph type="title"/>
          </p:nvPr>
        </p:nvSpPr>
        <p:spPr>
          <a:xfrm>
            <a:off x="457200" y="571480"/>
            <a:ext cx="8229600" cy="5786478"/>
          </a:xfrm>
        </p:spPr>
        <p:txBody>
          <a:bodyPr>
            <a:normAutofit fontScale="90000"/>
          </a:bodyPr>
          <a:lstStyle/>
          <a:p>
            <a:pPr marL="0" indent="0">
              <a:lnSpc>
                <a:spcPct val="120000"/>
              </a:lnSpc>
            </a:pPr>
            <a:r>
              <a:rPr lang="ru-RU" b="1" i="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Задачи.</a:t>
            </a:r>
            <a:r>
              <a:rPr lang="ru-RU" sz="3100" b="1" i="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
            </a:r>
            <a:br>
              <a:rPr lang="ru-RU" sz="3100" b="1" i="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br>
            <a:r>
              <a:rPr lang="ru-RU" sz="3100" b="1" i="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Для детей:</a:t>
            </a:r>
            <a:br>
              <a:rPr lang="ru-RU" sz="3100" b="1" i="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br>
            <a:r>
              <a:rPr lang="ru-RU" sz="3100"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п</a:t>
            </a:r>
            <a:r>
              <a:rPr lang="ru-RU" sz="3100" b="1" i="1" dirty="0" smtClean="0">
                <a:solidFill>
                  <a:srgbClr val="FF0000"/>
                </a:solidFill>
                <a:latin typeface="Times New Roman" pitchFamily="18" charset="0"/>
                <a:cs typeface="Times New Roman" pitchFamily="18" charset="0"/>
              </a:rPr>
              <a:t>родолжать развивать игровые, познавательные, сенсорные, речевые способности, учитывая индивидуальные и возрастные особенности ребенка. Формировать у детей эмоционально-эстетическое и бережное отношение к игрушкам. Научить включать в сюжетно-ролевые игры различные игрушки. </a:t>
            </a:r>
            <a:r>
              <a:rPr lang="ru-RU" b="1" i="1" dirty="0" smtClean="0">
                <a:solidFill>
                  <a:srgbClr val="FF0000"/>
                </a:solidFill>
                <a:latin typeface="Times New Roman" pitchFamily="18" charset="0"/>
                <a:cs typeface="Times New Roman" pitchFamily="18" charset="0"/>
              </a:rPr>
              <a:t/>
            </a:r>
            <a:br>
              <a:rPr lang="ru-RU" b="1" i="1" dirty="0" smtClean="0">
                <a:solidFill>
                  <a:srgbClr val="FF0000"/>
                </a:solidFill>
                <a:latin typeface="Times New Roman" pitchFamily="18" charset="0"/>
                <a:cs typeface="Times New Roman" pitchFamily="18" charset="0"/>
              </a:rPr>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lumMod val="75000"/>
              </a:schemeClr>
            </a:gs>
            <a:gs pos="0">
              <a:schemeClr val="accent6">
                <a:lumMod val="60000"/>
                <a:lumOff val="40000"/>
              </a:schemeClr>
            </a:gs>
            <a:gs pos="0">
              <a:schemeClr val="bg2">
                <a:lumMod val="75000"/>
              </a:schemeClr>
            </a:gs>
            <a:gs pos="1000">
              <a:schemeClr val="accent6">
                <a:lumMod val="60000"/>
                <a:lumOff val="40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8" name="Picture 5"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36" y="0"/>
            <a:ext cx="9142964"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Заголовок 1"/>
          <p:cNvSpPr>
            <a:spLocks noGrp="1"/>
          </p:cNvSpPr>
          <p:nvPr>
            <p:ph type="title"/>
          </p:nvPr>
        </p:nvSpPr>
        <p:spPr>
          <a:xfrm>
            <a:off x="0" y="1"/>
            <a:ext cx="9144000" cy="6858000"/>
          </a:xfrm>
        </p:spPr>
        <p:txBody>
          <a:bodyPr>
            <a:noAutofit/>
          </a:bodyPr>
          <a:lstStyle/>
          <a:p>
            <a:r>
              <a:rPr lang="ru-RU" sz="2000" b="1" i="1" dirty="0" smtClean="0">
                <a:solidFill>
                  <a:srgbClr val="FF0000"/>
                </a:solidFill>
                <a:latin typeface="Times New Roman" panose="02020603050405020304" pitchFamily="18" charset="0"/>
                <a:cs typeface="Times New Roman" panose="02020603050405020304" pitchFamily="18" charset="0"/>
              </a:rPr>
              <a:t/>
            </a:r>
            <a:br>
              <a:rPr lang="ru-RU" sz="2000" b="1" i="1" dirty="0" smtClean="0">
                <a:solidFill>
                  <a:srgbClr val="FF0000"/>
                </a:solidFill>
                <a:latin typeface="Times New Roman" panose="02020603050405020304" pitchFamily="18" charset="0"/>
                <a:cs typeface="Times New Roman" panose="02020603050405020304" pitchFamily="18" charset="0"/>
              </a:rPr>
            </a:br>
            <a:r>
              <a:rPr lang="ru-RU" sz="2800" b="1" i="1" dirty="0" smtClean="0">
                <a:solidFill>
                  <a:srgbClr val="00B050"/>
                </a:solidFill>
                <a:latin typeface="Times New Roman" pitchFamily="18" charset="0"/>
                <a:cs typeface="Times New Roman" pitchFamily="18" charset="0"/>
              </a:rPr>
              <a:t> Для педагога:</a:t>
            </a:r>
            <a:r>
              <a:rPr lang="ru-RU" sz="2800" b="1" i="1" dirty="0" smtClean="0">
                <a:latin typeface="Times New Roman" pitchFamily="18" charset="0"/>
                <a:cs typeface="Times New Roman" pitchFamily="18" charset="0"/>
              </a:rPr>
              <a:t/>
            </a:r>
            <a:br>
              <a:rPr lang="ru-RU" sz="2800" b="1" i="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 Повысить компетентность педагога по данной теме за счет внедрения проектной   деятельности.</a:t>
            </a:r>
            <a:br>
              <a:rPr lang="ru-RU" sz="2800" b="1" i="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Пополнить развивающую среду для самостоятельной деятельности детей.</a:t>
            </a:r>
            <a:br>
              <a:rPr lang="ru-RU" sz="2800" b="1" i="1" dirty="0" smtClean="0">
                <a:latin typeface="Times New Roman" pitchFamily="18" charset="0"/>
                <a:cs typeface="Times New Roman" pitchFamily="18" charset="0"/>
              </a:rPr>
            </a:br>
            <a:r>
              <a:rPr lang="ru-RU" sz="2800" b="1" i="1" dirty="0" smtClean="0">
                <a:solidFill>
                  <a:srgbClr val="00B050"/>
                </a:solidFill>
                <a:latin typeface="Times New Roman" pitchFamily="18" charset="0"/>
                <a:cs typeface="Times New Roman" pitchFamily="18" charset="0"/>
              </a:rPr>
              <a:t>Для родителей:</a:t>
            </a:r>
            <a:r>
              <a:rPr lang="ru-RU" sz="2800" b="1" i="1" dirty="0" smtClean="0">
                <a:latin typeface="Times New Roman" pitchFamily="18" charset="0"/>
                <a:cs typeface="Times New Roman" pitchFamily="18" charset="0"/>
              </a:rPr>
              <a:t/>
            </a:r>
            <a:br>
              <a:rPr lang="ru-RU" sz="2800" b="1" i="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 Дать родителям знания о значении игрушки, ее роли в игре ребенка через папки-передвижки, информацию на сайте </a:t>
            </a:r>
            <a:r>
              <a:rPr lang="ru-RU" sz="2800" b="1" i="1" dirty="0" smtClean="0">
                <a:latin typeface="Times New Roman" pitchFamily="18" charset="0"/>
                <a:cs typeface="Times New Roman" pitchFamily="18" charset="0"/>
              </a:rPr>
              <a:t>МБДОУ</a:t>
            </a:r>
            <a:r>
              <a:rPr lang="ru-RU" sz="2800" b="1" i="1" dirty="0" smtClean="0">
                <a:latin typeface="Times New Roman" pitchFamily="18" charset="0"/>
                <a:cs typeface="Times New Roman" pitchFamily="18" charset="0"/>
              </a:rPr>
              <a:t/>
            </a:r>
            <a:br>
              <a:rPr lang="ru-RU" sz="2800" b="1" i="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Донести информацию о целесообразном педагогическом подборе игрушек.</a:t>
            </a:r>
            <a:br>
              <a:rPr lang="ru-RU" sz="2800" b="1" i="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Обогатить родительский опыт приемами взаимодействия и сотрудничества с ребенком в семье.</a:t>
            </a:r>
            <a:r>
              <a:rPr lang="ru-RU" sz="2800" b="1" i="1" dirty="0" smtClean="0">
                <a:solidFill>
                  <a:srgbClr val="FF0000"/>
                </a:solidFill>
                <a:latin typeface="Times New Roman" pitchFamily="18" charset="0"/>
                <a:cs typeface="Times New Roman" pitchFamily="18" charset="0"/>
              </a:rPr>
              <a:t/>
            </a:r>
            <a:br>
              <a:rPr lang="ru-RU" sz="2800" b="1" i="1" dirty="0" smtClean="0">
                <a:solidFill>
                  <a:srgbClr val="FF0000"/>
                </a:solidFill>
                <a:latin typeface="Times New Roman" pitchFamily="18" charset="0"/>
                <a:cs typeface="Times New Roman" pitchFamily="18" charset="0"/>
              </a:rPr>
            </a:br>
            <a:r>
              <a:rPr lang="ru-RU" sz="2800" b="1" i="1" dirty="0">
                <a:latin typeface="Times New Roman" pitchFamily="18" charset="0"/>
                <a:cs typeface="Times New Roman" pitchFamily="18" charset="0"/>
              </a:rPr>
              <a:t/>
            </a:r>
            <a:br>
              <a:rPr lang="ru-RU" sz="2800" b="1" i="1" dirty="0">
                <a:latin typeface="Times New Roman" pitchFamily="18" charset="0"/>
                <a:cs typeface="Times New Roman" pitchFamily="18" charset="0"/>
              </a:rPr>
            </a:br>
            <a:r>
              <a:rPr lang="ru-RU" sz="2800" dirty="0">
                <a:solidFill>
                  <a:srgbClr val="FF0000"/>
                </a:solidFill>
              </a:rPr>
              <a:t/>
            </a:r>
            <a:br>
              <a:rPr lang="ru-RU" sz="2800" dirty="0">
                <a:solidFill>
                  <a:srgbClr val="FF0000"/>
                </a:solidFill>
              </a:rPr>
            </a:br>
            <a:endParaRPr lang="ru-RU" sz="2800" dirty="0">
              <a:solidFill>
                <a:srgbClr val="FF0000"/>
              </a:solidFill>
            </a:endParaRPr>
          </a:p>
        </p:txBody>
      </p:sp>
    </p:spTree>
    <p:extLst>
      <p:ext uri="{BB962C8B-B14F-4D97-AF65-F5344CB8AC3E}">
        <p14:creationId xmlns:p14="http://schemas.microsoft.com/office/powerpoint/2010/main" xmlns="" val="1412501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50370360.jpg"/>
          <p:cNvPicPr>
            <a:picLocks noGrp="1" noChangeAspect="1"/>
          </p:cNvPicPr>
          <p:nvPr>
            <p:ph idx="1"/>
          </p:nvPr>
        </p:nvPicPr>
        <p:blipFill>
          <a:blip r:embed="rId2" cstate="print"/>
          <a:stretch>
            <a:fillRect/>
          </a:stretch>
        </p:blipFill>
        <p:spPr>
          <a:xfrm>
            <a:off x="0" y="0"/>
            <a:ext cx="9143999" cy="6858000"/>
          </a:xfrm>
        </p:spPr>
      </p:pic>
      <p:sp>
        <p:nvSpPr>
          <p:cNvPr id="2" name="Заголовок 1"/>
          <p:cNvSpPr>
            <a:spLocks noGrp="1"/>
          </p:cNvSpPr>
          <p:nvPr>
            <p:ph type="title"/>
          </p:nvPr>
        </p:nvSpPr>
        <p:spPr>
          <a:xfrm>
            <a:off x="457200" y="274638"/>
            <a:ext cx="8229600" cy="6083320"/>
          </a:xfrm>
        </p:spPr>
        <p:txBody>
          <a:bodyPr>
            <a:normAutofit/>
          </a:bodyPr>
          <a:lstStyle/>
          <a:p>
            <a:r>
              <a:rPr lang="ru-RU" sz="3600" b="1" i="1" dirty="0" smtClean="0">
                <a:solidFill>
                  <a:srgbClr val="FF0000"/>
                </a:solidFill>
                <a:latin typeface="Times New Roman" pitchFamily="18" charset="0"/>
                <a:cs typeface="Times New Roman" pitchFamily="18" charset="0"/>
              </a:rPr>
              <a:t>Основные направления реализации проекта:</a:t>
            </a:r>
            <a:r>
              <a:rPr lang="ru-RU" sz="3600" b="1" i="1" dirty="0" smtClean="0">
                <a:latin typeface="Times New Roman" pitchFamily="18" charset="0"/>
                <a:cs typeface="Times New Roman" pitchFamily="18" charset="0"/>
              </a:rPr>
              <a:t/>
            </a:r>
            <a:br>
              <a:rPr lang="ru-RU" sz="3600" b="1" i="1"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Социально-нравственное развитие.</a:t>
            </a:r>
            <a:br>
              <a:rPr lang="ru-RU" sz="3600" b="1" i="1"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Развитие продуктивной деятельности.</a:t>
            </a:r>
            <a:br>
              <a:rPr lang="ru-RU" sz="3600" b="1" i="1"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Познавательно-исследовательское развитие.</a:t>
            </a:r>
            <a:br>
              <a:rPr lang="ru-RU" sz="3600" b="1" i="1"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Приобщение к художественной литературе.</a:t>
            </a:r>
            <a:r>
              <a:rPr lang="ru-RU" b="1" i="1" dirty="0" smtClean="0"/>
              <a:t/>
            </a:r>
            <a:br>
              <a:rPr lang="ru-RU" b="1" i="1" dirty="0" smtClean="0"/>
            </a:br>
            <a:endParaRPr lang="ru-RU"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20484" name="Picture 4"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20486" name="Picture 6" descr="377f0857764b"/>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4281" y="73010"/>
            <a:ext cx="1778671" cy="1784353"/>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Прямоугольник 5"/>
          <p:cNvSpPr/>
          <p:nvPr/>
        </p:nvSpPr>
        <p:spPr>
          <a:xfrm>
            <a:off x="357158" y="571480"/>
            <a:ext cx="8501122" cy="4524315"/>
          </a:xfrm>
          <a:prstGeom prst="rect">
            <a:avLst/>
          </a:prstGeom>
        </p:spPr>
        <p:txBody>
          <a:bodyPr wrap="square">
            <a:spAutoFit/>
          </a:bodyPr>
          <a:lstStyle/>
          <a:p>
            <a:pPr algn="ctr"/>
            <a:r>
              <a:rPr lang="ru-RU" sz="3600" b="1" i="1" dirty="0" smtClean="0">
                <a:solidFill>
                  <a:srgbClr val="7030A0"/>
                </a:solidFill>
                <a:latin typeface="Times New Roman" pitchFamily="18" charset="0"/>
                <a:cs typeface="Times New Roman" pitchFamily="18" charset="0"/>
              </a:rPr>
              <a:t>Продукт проекта:</a:t>
            </a:r>
            <a:r>
              <a:rPr lang="ru-RU" sz="3600" b="1" i="1" dirty="0" smtClean="0">
                <a:solidFill>
                  <a:srgbClr val="FFFF00"/>
                </a:solidFill>
                <a:latin typeface="Times New Roman" pitchFamily="18" charset="0"/>
                <a:cs typeface="Times New Roman" pitchFamily="18" charset="0"/>
              </a:rPr>
              <a:t> </a:t>
            </a:r>
          </a:p>
          <a:p>
            <a:pPr algn="ctr"/>
            <a:r>
              <a:rPr lang="ru-RU" sz="3600" b="1" i="1" dirty="0" smtClean="0">
                <a:solidFill>
                  <a:srgbClr val="00B050"/>
                </a:solidFill>
                <a:latin typeface="Times New Roman" pitchFamily="18" charset="0"/>
                <a:cs typeface="Times New Roman" pitchFamily="18" charset="0"/>
              </a:rPr>
              <a:t>Подборка раскрасок по теме: «Игрушки», домино «Игрушки», </a:t>
            </a:r>
          </a:p>
          <a:p>
            <a:pPr algn="ctr"/>
            <a:r>
              <a:rPr lang="ru-RU" sz="3600" b="1" i="1" dirty="0" smtClean="0">
                <a:solidFill>
                  <a:srgbClr val="00B050"/>
                </a:solidFill>
                <a:latin typeface="Times New Roman" pitchFamily="18" charset="0"/>
                <a:cs typeface="Times New Roman" pitchFamily="18" charset="0"/>
              </a:rPr>
              <a:t>картотека стихов А. </a:t>
            </a:r>
            <a:r>
              <a:rPr lang="ru-RU" sz="3600" b="1" i="1" dirty="0" err="1" smtClean="0">
                <a:solidFill>
                  <a:srgbClr val="00B050"/>
                </a:solidFill>
                <a:latin typeface="Times New Roman" pitchFamily="18" charset="0"/>
                <a:cs typeface="Times New Roman" pitchFamily="18" charset="0"/>
              </a:rPr>
              <a:t>Барто</a:t>
            </a:r>
            <a:r>
              <a:rPr lang="ru-RU" sz="3600" b="1" i="1" dirty="0" smtClean="0">
                <a:solidFill>
                  <a:srgbClr val="00B050"/>
                </a:solidFill>
                <a:latin typeface="Times New Roman" pitchFamily="18" charset="0"/>
                <a:cs typeface="Times New Roman" pitchFamily="18" charset="0"/>
              </a:rPr>
              <a:t> из цикла «Игрушки», одежда для кукол, альбом «Моя любимая игрушка», пополнение предметно-развивающей среды игрушками.</a:t>
            </a:r>
            <a:endParaRPr lang="ru-RU" sz="3600" b="1" i="1"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79560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http://player.myshared.ru/329962/data/images/img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36" y="0"/>
            <a:ext cx="9142964"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Объект 2"/>
          <p:cNvSpPr>
            <a:spLocks noGrp="1"/>
          </p:cNvSpPr>
          <p:nvPr>
            <p:ph idx="1"/>
          </p:nvPr>
        </p:nvSpPr>
        <p:spPr>
          <a:xfrm>
            <a:off x="683568" y="357166"/>
            <a:ext cx="7817522" cy="6000792"/>
          </a:xfrm>
        </p:spPr>
        <p:txBody>
          <a:bodyPr>
            <a:normAutofit fontScale="92500" lnSpcReduction="10000"/>
          </a:bodyPr>
          <a:lstStyle/>
          <a:p>
            <a:pPr marL="0" indent="0" algn="ctr">
              <a:buNone/>
            </a:pPr>
            <a:r>
              <a:rPr lang="ru-RU" sz="3900" b="1" i="1" dirty="0">
                <a:solidFill>
                  <a:srgbClr val="FF0000"/>
                </a:solidFill>
                <a:latin typeface="Times New Roman" pitchFamily="18" charset="0"/>
                <a:cs typeface="Times New Roman" pitchFamily="18" charset="0"/>
              </a:rPr>
              <a:t>Ожидаемый результат проекта: </a:t>
            </a:r>
            <a:endParaRPr lang="ru-RU" sz="3900" b="1" i="1" dirty="0" smtClean="0">
              <a:solidFill>
                <a:srgbClr val="FF0000"/>
              </a:solidFill>
              <a:latin typeface="Times New Roman" pitchFamily="18" charset="0"/>
              <a:cs typeface="Times New Roman" pitchFamily="18" charset="0"/>
            </a:endParaRPr>
          </a:p>
          <a:p>
            <a:pPr marL="0" indent="0" algn="ctr">
              <a:buNone/>
            </a:pPr>
            <a:r>
              <a:rPr lang="ru-RU" sz="3500" b="1" i="1" dirty="0" smtClean="0">
                <a:solidFill>
                  <a:srgbClr val="00B0F0"/>
                </a:solidFill>
                <a:latin typeface="Times New Roman" pitchFamily="18" charset="0"/>
                <a:cs typeface="Times New Roman" pitchFamily="18" charset="0"/>
              </a:rPr>
              <a:t>Пополнить </a:t>
            </a:r>
            <a:r>
              <a:rPr lang="ru-RU" sz="3500" b="1" i="1" dirty="0">
                <a:solidFill>
                  <a:srgbClr val="00B0F0"/>
                </a:solidFill>
                <a:latin typeface="Times New Roman" pitchFamily="18" charset="0"/>
                <a:cs typeface="Times New Roman" pitchFamily="18" charset="0"/>
              </a:rPr>
              <a:t>представление детей </a:t>
            </a:r>
            <a:r>
              <a:rPr lang="ru-RU" sz="3500" b="1" i="1" dirty="0" smtClean="0">
                <a:solidFill>
                  <a:srgbClr val="00B0F0"/>
                </a:solidFill>
                <a:latin typeface="Times New Roman" pitchFamily="18" charset="0"/>
                <a:cs typeface="Times New Roman" pitchFamily="18" charset="0"/>
              </a:rPr>
              <a:t>о игрушках, учить </a:t>
            </a:r>
            <a:r>
              <a:rPr lang="ru-RU" sz="3500" b="1" i="1" dirty="0">
                <a:solidFill>
                  <a:srgbClr val="00B0F0"/>
                </a:solidFill>
                <a:latin typeface="Times New Roman" pitchFamily="18" charset="0"/>
                <a:cs typeface="Times New Roman" pitchFamily="18" charset="0"/>
              </a:rPr>
              <a:t>проявлять интерес и желание играть с игрушками, развивать речевую активность детей, научить включать в </a:t>
            </a:r>
            <a:r>
              <a:rPr lang="ru-RU" sz="3500" b="1" i="1" dirty="0" smtClean="0">
                <a:solidFill>
                  <a:srgbClr val="00B0F0"/>
                </a:solidFill>
                <a:latin typeface="Times New Roman" pitchFamily="18" charset="0"/>
                <a:cs typeface="Times New Roman" pitchFamily="18" charset="0"/>
              </a:rPr>
              <a:t>сюжетные </a:t>
            </a:r>
            <a:r>
              <a:rPr lang="ru-RU" sz="3500" b="1" i="1" dirty="0">
                <a:solidFill>
                  <a:srgbClr val="00B0F0"/>
                </a:solidFill>
                <a:latin typeface="Times New Roman" pitchFamily="18" charset="0"/>
                <a:cs typeface="Times New Roman" pitchFamily="18" charset="0"/>
              </a:rPr>
              <a:t>игры различные игрушки и пытаться </a:t>
            </a:r>
            <a:r>
              <a:rPr lang="ru-RU" sz="3500" b="1" i="1" dirty="0" smtClean="0">
                <a:solidFill>
                  <a:srgbClr val="00B0F0"/>
                </a:solidFill>
                <a:latin typeface="Times New Roman" pitchFamily="18" charset="0"/>
                <a:cs typeface="Times New Roman" pitchFamily="18" charset="0"/>
              </a:rPr>
              <a:t>осуществлять ролевой </a:t>
            </a:r>
            <a:r>
              <a:rPr lang="ru-RU" sz="3500" b="1" i="1" dirty="0">
                <a:solidFill>
                  <a:srgbClr val="00B0F0"/>
                </a:solidFill>
                <a:latin typeface="Times New Roman" pitchFamily="18" charset="0"/>
                <a:cs typeface="Times New Roman" pitchFamily="18" charset="0"/>
              </a:rPr>
              <a:t>диалог. Научить детей бережнее относиться к игрушкам. Оформить выставку совместно с родителями «Моя любимая игрушка».</a:t>
            </a:r>
          </a:p>
          <a:p>
            <a:pPr marL="0" indent="0" algn="ctr">
              <a:buNone/>
            </a:pPr>
            <a:r>
              <a:rPr lang="ru-RU" sz="3500" b="1" i="1" dirty="0">
                <a:solidFill>
                  <a:srgbClr val="00B0F0"/>
                </a:solidFill>
                <a:latin typeface="Times New Roman" pitchFamily="18" charset="0"/>
                <a:cs typeface="Times New Roman" pitchFamily="18" charset="0"/>
              </a:rPr>
              <a:t> </a:t>
            </a:r>
          </a:p>
          <a:p>
            <a:endParaRPr lang="ru-RU" dirty="0"/>
          </a:p>
        </p:txBody>
      </p:sp>
    </p:spTree>
    <p:extLst>
      <p:ext uri="{BB962C8B-B14F-4D97-AF65-F5344CB8AC3E}">
        <p14:creationId xmlns:p14="http://schemas.microsoft.com/office/powerpoint/2010/main" xmlns="" val="4118554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834</Words>
  <Application>Microsoft Office PowerPoint</Application>
  <PresentationFormat>Экран (4:3)</PresentationFormat>
  <Paragraphs>95</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 Проект по теме: «Моя любимая игрушка»  в группе раннего возраста. </vt:lpstr>
      <vt:lpstr>Тип проекта:  творческий, групповой. Продолжительность проекта:  краткосрочный (2 недели). Участники проекта:  дети, воспитатели, родители. Возраст детей:  2-3 года.  </vt:lpstr>
      <vt:lpstr>Слайд 3</vt:lpstr>
      <vt:lpstr>Слайд 4</vt:lpstr>
      <vt:lpstr>Задачи. Для детей: продолжать развивать игровые, познавательные, сенсорные, речевые способности, учитывая индивидуальные и возрастные особенности ребенка. Формировать у детей эмоционально-эстетическое и бережное отношение к игрушкам. Научить включать в сюжетно-ролевые игры различные игрушки.  </vt:lpstr>
      <vt:lpstr>  Для педагога:  Повысить компетентность педагога по данной теме за счет внедрения проектной   деятельности. Пополнить развивающую среду для самостоятельной деятельности детей. Для родителей:  Дать родителям знания о значении игрушки, ее роли в игре ребенка через папки-передвижки, информацию на сайте МБДОУ Донести информацию о целесообразном педагогическом подборе игрушек. Обогатить родительский опыт приемами взаимодействия и сотрудничества с ребенком в семье.   </vt:lpstr>
      <vt:lpstr>Основные направления реализации проекта: Социально-нравственное развитие. Развитие продуктивной деятельности. Познавательно-исследовательское развитие. Приобщение к художественной литературе. </vt:lpstr>
      <vt:lpstr>Слайд 8</vt:lpstr>
      <vt:lpstr>Слайд 9</vt:lpstr>
      <vt:lpstr>Этапы: I . Подготовительный Мероприятия. Изучение и подбор материала. Разработка структуры проекта. Составление тематического планирования мероприятий. Подбор дидактических игр. Обсуждение с родителями детей вопросов, связанных с реализацией проекта. </vt:lpstr>
      <vt:lpstr>Слайд 11</vt:lpstr>
      <vt:lpstr>III. Завершающий Мероприятия. Альбом «Мои любимые игрушки». Развлечение «Любимые игрушки». Оформление отчетной документации: проект «Моя любимая игрушка», информация на сайте. </vt:lpstr>
      <vt:lpstr>  Разучивание стихотворений из книги А. Барто «Игрушки». </vt:lpstr>
      <vt:lpstr>Слайд 14</vt:lpstr>
      <vt:lpstr>Слайд 15</vt:lpstr>
      <vt:lpstr> Карта к проекту  «Моя любимая игрушка». </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я</cp:lastModifiedBy>
  <cp:revision>83</cp:revision>
  <dcterms:modified xsi:type="dcterms:W3CDTF">2021-03-04T05:50:43Z</dcterms:modified>
</cp:coreProperties>
</file>